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Bebas Neue"/>
      <p:regular r:id="rId33"/>
    </p:embeddedFont>
    <p:embeddedFont>
      <p:font typeface="Maven Pro"/>
      <p:regular r:id="rId34"/>
      <p:bold r:id="rId35"/>
    </p:embeddedFont>
    <p:embeddedFont>
      <p:font typeface="Share Tech"/>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ayson X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BebasNeue-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ShareTech-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6-02-08T00:49:58.992">
    <p:pos x="317" y="454"/>
    <p:text>add appendix, A2, See Appendix A.2 for Data Distribution. and for appendix A.2 , put Plot 1 (Severity Distribution)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b16c18d1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b16c18d1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c661601d25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c661601d25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c661601d25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c661601d25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c661601d2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c661601d2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c661601d25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c661601d25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c661601d2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c661601d2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bd6693663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bd6693663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c661601d25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c661601d25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c661601d25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c661601d25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c661601d25_5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c661601d25_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c661601d25_5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c661601d25_5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b16c18d10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b16c18d10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c661601d25_5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c661601d25_5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c661601d25_5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c661601d25_5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c661601d25_5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c661601d25_5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c661601d25_5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c661601d25_5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c661601d25_5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c661601d25_5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c661601d2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c661601d2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c661601d2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c661601d2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c661601d25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c661601d25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b16c18d10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b16c18d10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300"/>
              </a:spcBef>
              <a:spcAft>
                <a:spcPts val="0"/>
              </a:spcAft>
              <a:buClr>
                <a:schemeClr val="dk1"/>
              </a:buClr>
              <a:buSzPts val="1200"/>
              <a:buAutoNum type="arabicPeriod"/>
            </a:pPr>
            <a:r>
              <a:rPr lang="en" sz="1200">
                <a:solidFill>
                  <a:schemeClr val="dk1"/>
                </a:solidFill>
              </a:rPr>
              <a:t>Problem Statement: Inequity in Urban Mobility</a:t>
            </a:r>
            <a:endParaRPr sz="1200">
              <a:solidFill>
                <a:schemeClr val="dk1"/>
              </a:solidFill>
            </a:endParaRPr>
          </a:p>
          <a:p>
            <a:pPr indent="0" lvl="0" marL="0" rtl="0" algn="l">
              <a:lnSpc>
                <a:spcPct val="115000"/>
              </a:lnSpc>
              <a:spcBef>
                <a:spcPts val="300"/>
              </a:spcBef>
              <a:spcAft>
                <a:spcPts val="0"/>
              </a:spcAft>
              <a:buClr>
                <a:schemeClr val="dk1"/>
              </a:buClr>
              <a:buSzPts val="1100"/>
              <a:buFont typeface="Arial"/>
              <a:buNone/>
            </a:pPr>
            <a:r>
              <a:rPr lang="en" sz="1200">
                <a:solidFill>
                  <a:schemeClr val="dk1"/>
                </a:solidFill>
              </a:rPr>
              <a:t>Seattle’s physical infrastructure is not equally accessible to everyone. Sidewalk barriers and poor design create "mobility friction" that varies by neighborhood. We are investigating where these gaps are most severe and identifying the patterns of exclusion in urban spaces.</a:t>
            </a:r>
            <a:endParaRPr sz="1200">
              <a:solidFill>
                <a:schemeClr val="dk1"/>
              </a:solidFill>
            </a:endParaRPr>
          </a:p>
          <a:p>
            <a:pPr indent="-304800" lvl="0" marL="457200" rtl="0" algn="l">
              <a:lnSpc>
                <a:spcPct val="115000"/>
              </a:lnSpc>
              <a:spcBef>
                <a:spcPts val="300"/>
              </a:spcBef>
              <a:spcAft>
                <a:spcPts val="0"/>
              </a:spcAft>
              <a:buClr>
                <a:schemeClr val="dk1"/>
              </a:buClr>
              <a:buSzPts val="1200"/>
              <a:buAutoNum type="arabicPeriod" startAt="2"/>
            </a:pPr>
            <a:r>
              <a:rPr lang="en" sz="1200">
                <a:solidFill>
                  <a:schemeClr val="dk1"/>
                </a:solidFill>
              </a:rPr>
              <a:t>Methodology: Fusing Statistical Inference &amp; Machine Learning</a:t>
            </a:r>
            <a:endParaRPr sz="1200">
              <a:solidFill>
                <a:schemeClr val="dk1"/>
              </a:solidFill>
            </a:endParaRPr>
          </a:p>
          <a:p>
            <a:pPr indent="0" lvl="0" marL="0" rtl="0" algn="l">
              <a:lnSpc>
                <a:spcPct val="115000"/>
              </a:lnSpc>
              <a:spcBef>
                <a:spcPts val="300"/>
              </a:spcBef>
              <a:spcAft>
                <a:spcPts val="0"/>
              </a:spcAft>
              <a:buClr>
                <a:schemeClr val="dk1"/>
              </a:buClr>
              <a:buSzPts val="1100"/>
              <a:buFont typeface="Arial"/>
              <a:buNone/>
            </a:pPr>
            <a:r>
              <a:rPr lang="en" sz="1200">
                <a:solidFill>
                  <a:schemeClr val="dk1"/>
                </a:solidFill>
              </a:rPr>
              <a:t>We implemented a dual-layered technical approach based on EE 344 (Data-Driven Modeling) principles: Statistical Inference (The "Why"): Using OLS Regression and Lasso Regularization, we calculated P-values and Residual Standard Error (RSE) to ensure our findings are statistically significant and reliable. Machine Learning (The "How"): We built a Stacking Ensemble Regressor. This model fuses Random Forest (non-linear patterns), K-Nearest Neighbors (spatial proximity), and Tuned ElasticNet (regularized linear trends) to predict issue severity with high precision.</a:t>
            </a:r>
            <a:endParaRPr sz="1200">
              <a:solidFill>
                <a:schemeClr val="dk1"/>
              </a:solidFill>
            </a:endParaRPr>
          </a:p>
          <a:p>
            <a:pPr indent="-304800" lvl="0" marL="457200" rtl="0" algn="l">
              <a:lnSpc>
                <a:spcPct val="115000"/>
              </a:lnSpc>
              <a:spcBef>
                <a:spcPts val="300"/>
              </a:spcBef>
              <a:spcAft>
                <a:spcPts val="0"/>
              </a:spcAft>
              <a:buClr>
                <a:schemeClr val="dk1"/>
              </a:buClr>
              <a:buSzPts val="1200"/>
              <a:buAutoNum type="arabicPeriod" startAt="3"/>
            </a:pPr>
            <a:r>
              <a:rPr lang="en" sz="1200">
                <a:solidFill>
                  <a:schemeClr val="dk1"/>
                </a:solidFill>
              </a:rPr>
              <a:t>Results: Primary Drivers &amp; High-Risk Zones</a:t>
            </a:r>
            <a:endParaRPr sz="1200">
              <a:solidFill>
                <a:schemeClr val="dk1"/>
              </a:solidFill>
            </a:endParaRPr>
          </a:p>
          <a:p>
            <a:pPr indent="0" lvl="0" marL="0" rtl="0" algn="l">
              <a:lnSpc>
                <a:spcPct val="115000"/>
              </a:lnSpc>
              <a:spcBef>
                <a:spcPts val="300"/>
              </a:spcBef>
              <a:spcAft>
                <a:spcPts val="0"/>
              </a:spcAft>
              <a:buClr>
                <a:schemeClr val="dk1"/>
              </a:buClr>
              <a:buSzPts val="1100"/>
              <a:buFont typeface="Arial"/>
              <a:buNone/>
            </a:pPr>
            <a:r>
              <a:rPr lang="en" sz="1200">
                <a:solidFill>
                  <a:schemeClr val="dk1"/>
                </a:solidFill>
              </a:rPr>
              <a:t>Key Influencers: Through Lasso-based feature selection, we identified specific barrier types (e.g., NoCurbRamp, SurfaceProblem) that are the strongest predictors of infrastructure failure. Spatial Clusters: By applying DBSCAN (Unsupervised Clustering), we detected distinct "High-Risk Hotspots"—dense areas of severe barriers that require immediate intervention, regardless of neighborhood boundaries.</a:t>
            </a:r>
            <a:endParaRPr sz="1200">
              <a:solidFill>
                <a:schemeClr val="dk1"/>
              </a:solidFill>
            </a:endParaRPr>
          </a:p>
          <a:p>
            <a:pPr indent="-304800" lvl="0" marL="457200" rtl="0" algn="l">
              <a:lnSpc>
                <a:spcPct val="115000"/>
              </a:lnSpc>
              <a:spcBef>
                <a:spcPts val="300"/>
              </a:spcBef>
              <a:spcAft>
                <a:spcPts val="0"/>
              </a:spcAft>
              <a:buClr>
                <a:schemeClr val="dk1"/>
              </a:buClr>
              <a:buSzPts val="1200"/>
              <a:buAutoNum type="arabicPeriod" startAt="4"/>
            </a:pPr>
            <a:r>
              <a:rPr lang="en" sz="1200">
                <a:solidFill>
                  <a:schemeClr val="dk1"/>
                </a:solidFill>
              </a:rPr>
              <a:t>Impact &amp; Policy Recommendation</a:t>
            </a:r>
            <a:endParaRPr sz="1200">
              <a:solidFill>
                <a:schemeClr val="dk1"/>
              </a:solidFill>
            </a:endParaRPr>
          </a:p>
          <a:p>
            <a:pPr indent="0" lvl="0" marL="0" rtl="0" algn="l">
              <a:spcBef>
                <a:spcPts val="300"/>
              </a:spcBef>
              <a:spcAft>
                <a:spcPts val="0"/>
              </a:spcAft>
              <a:buNone/>
            </a:pPr>
            <a:r>
              <a:rPr lang="en" sz="1200">
                <a:solidFill>
                  <a:schemeClr val="dk1"/>
                </a:solidFill>
              </a:rPr>
              <a:t>Our model provides a data-driven roadmap for city planners: Targeted Triage: We recommend prioritizing maintenance budgets for the identified hotspots to maximize the improvement of city-wide mobility. Scalable Inclusion: This framework serves as a scalable solution for transforming crowdsourced data into actionable, equitable urban design policies.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b16c18d10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b16c18d10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b16c18d10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b16c18d10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bd6693663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bd6693663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bd6693663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bd6693663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c661601d25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c661601d25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c661601d25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c661601d25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145100"/>
            <a:ext cx="4242900" cy="2377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5200"/>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2600"/>
            <a:ext cx="42429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solidFill>
                  <a:schemeClr val="dk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1" name="Google Shape;11;p2"/>
          <p:cNvSpPr/>
          <p:nvPr/>
        </p:nvSpPr>
        <p:spPr>
          <a:xfrm>
            <a:off x="8781344" y="240034"/>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756292" y="1085276"/>
            <a:ext cx="188650" cy="2468354"/>
            <a:chOff x="250617" y="2402301"/>
            <a:chExt cx="188650" cy="2468354"/>
          </a:xfrm>
        </p:grpSpPr>
        <p:sp>
          <p:nvSpPr>
            <p:cNvPr id="13" name="Google Shape;13;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139298" y="21446"/>
            <a:ext cx="98059" cy="1906193"/>
            <a:chOff x="139298" y="21446"/>
            <a:chExt cx="98059" cy="1906193"/>
          </a:xfrm>
        </p:grpSpPr>
        <p:sp>
          <p:nvSpPr>
            <p:cNvPr id="18" name="Google Shape;18;p2"/>
            <p:cNvSpPr/>
            <p:nvPr/>
          </p:nvSpPr>
          <p:spPr>
            <a:xfrm>
              <a:off x="139298" y="182934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4088"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414454" y="1881556"/>
            <a:ext cx="121434" cy="2043400"/>
            <a:chOff x="414454" y="1881556"/>
            <a:chExt cx="121434" cy="2043400"/>
          </a:xfrm>
        </p:grpSpPr>
        <p:sp>
          <p:nvSpPr>
            <p:cNvPr id="21" name="Google Shape;21;p2"/>
            <p:cNvSpPr/>
            <p:nvPr/>
          </p:nvSpPr>
          <p:spPr>
            <a:xfrm>
              <a:off x="470939" y="18815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14454" y="3618720"/>
              <a:ext cx="121434" cy="121434"/>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34936" y="3844499"/>
              <a:ext cx="80469" cy="80458"/>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2"/>
          <p:cNvSpPr/>
          <p:nvPr/>
        </p:nvSpPr>
        <p:spPr>
          <a:xfrm>
            <a:off x="6004644" y="4796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767909" y="144286"/>
            <a:ext cx="121451" cy="120978"/>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3" name="Shape 133"/>
        <p:cNvGrpSpPr/>
        <p:nvPr/>
      </p:nvGrpSpPr>
      <p:grpSpPr>
        <a:xfrm>
          <a:off x="0" y="0"/>
          <a:ext cx="0" cy="0"/>
          <a:chOff x="0" y="0"/>
          <a:chExt cx="0" cy="0"/>
        </a:xfrm>
      </p:grpSpPr>
      <p:sp>
        <p:nvSpPr>
          <p:cNvPr id="134" name="Google Shape;134;p11"/>
          <p:cNvSpPr txBox="1"/>
          <p:nvPr>
            <p:ph hasCustomPrompt="1" type="title"/>
          </p:nvPr>
        </p:nvSpPr>
        <p:spPr>
          <a:xfrm>
            <a:off x="1284000" y="1288250"/>
            <a:ext cx="6576000" cy="197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5" name="Google Shape;135;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36" name="Google Shape;136;p11"/>
          <p:cNvGrpSpPr/>
          <p:nvPr/>
        </p:nvGrpSpPr>
        <p:grpSpPr>
          <a:xfrm>
            <a:off x="278798" y="1881556"/>
            <a:ext cx="191952" cy="1929123"/>
            <a:chOff x="278798" y="1881556"/>
            <a:chExt cx="191952" cy="1929123"/>
          </a:xfrm>
        </p:grpSpPr>
        <p:sp>
          <p:nvSpPr>
            <p:cNvPr id="137" name="Google Shape;137;p11"/>
            <p:cNvSpPr/>
            <p:nvPr/>
          </p:nvSpPr>
          <p:spPr>
            <a:xfrm>
              <a:off x="370541" y="18815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a:off x="278798" y="3618728"/>
              <a:ext cx="191952" cy="191952"/>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1"/>
          <p:cNvGrpSpPr/>
          <p:nvPr/>
        </p:nvGrpSpPr>
        <p:grpSpPr>
          <a:xfrm>
            <a:off x="8518310" y="1117301"/>
            <a:ext cx="191952" cy="1289053"/>
            <a:chOff x="8518310" y="1117301"/>
            <a:chExt cx="191952" cy="1289053"/>
          </a:xfrm>
        </p:grpSpPr>
        <p:sp>
          <p:nvSpPr>
            <p:cNvPr id="140" name="Google Shape;140;p11"/>
            <p:cNvSpPr/>
            <p:nvPr/>
          </p:nvSpPr>
          <p:spPr>
            <a:xfrm>
              <a:off x="8610060" y="1117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8518310" y="2214403"/>
              <a:ext cx="191952" cy="191952"/>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11"/>
          <p:cNvGrpSpPr/>
          <p:nvPr/>
        </p:nvGrpSpPr>
        <p:grpSpPr>
          <a:xfrm>
            <a:off x="8786190" y="2702371"/>
            <a:ext cx="121446" cy="1966926"/>
            <a:chOff x="8786190" y="2702371"/>
            <a:chExt cx="121446" cy="1966926"/>
          </a:xfrm>
        </p:grpSpPr>
        <p:sp>
          <p:nvSpPr>
            <p:cNvPr id="143" name="Google Shape;143;p11"/>
            <p:cNvSpPr/>
            <p:nvPr/>
          </p:nvSpPr>
          <p:spPr>
            <a:xfrm>
              <a:off x="8842675" y="2702371"/>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786190" y="4547851"/>
              <a:ext cx="121446" cy="121446"/>
            </a:xfrm>
            <a:custGeom>
              <a:rect b="b" l="l" r="r" t="t"/>
              <a:pathLst>
                <a:path extrusionOk="0" h="4634" w="4634">
                  <a:moveTo>
                    <a:pt x="1" y="0"/>
                  </a:moveTo>
                  <a:lnTo>
                    <a:pt x="1" y="4633"/>
                  </a:lnTo>
                  <a:lnTo>
                    <a:pt x="4634" y="4633"/>
                  </a:lnTo>
                  <a:lnTo>
                    <a:pt x="4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1"/>
          <p:cNvSpPr/>
          <p:nvPr/>
        </p:nvSpPr>
        <p:spPr>
          <a:xfrm>
            <a:off x="4949065" y="4608576"/>
            <a:ext cx="121446" cy="121446"/>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6784265" y="4824001"/>
            <a:ext cx="121446" cy="121446"/>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7933240" y="4608576"/>
            <a:ext cx="121446" cy="121446"/>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1297019" y="4780084"/>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txBox="1"/>
          <p:nvPr>
            <p:ph type="title"/>
          </p:nvPr>
        </p:nvSpPr>
        <p:spPr>
          <a:xfrm>
            <a:off x="1373850" y="1992131"/>
            <a:ext cx="50676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3"/>
          <p:cNvSpPr txBox="1"/>
          <p:nvPr>
            <p:ph hasCustomPrompt="1" idx="2" type="title"/>
          </p:nvPr>
        </p:nvSpPr>
        <p:spPr>
          <a:xfrm>
            <a:off x="6441451" y="1992131"/>
            <a:ext cx="1328700" cy="8418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 name="Google Shape;29;p3"/>
          <p:cNvSpPr txBox="1"/>
          <p:nvPr>
            <p:ph idx="1" type="subTitle"/>
          </p:nvPr>
        </p:nvSpPr>
        <p:spPr>
          <a:xfrm>
            <a:off x="1373850" y="2760613"/>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0" name="Google Shape;30;p3"/>
          <p:cNvGrpSpPr/>
          <p:nvPr/>
        </p:nvGrpSpPr>
        <p:grpSpPr>
          <a:xfrm>
            <a:off x="8566507" y="188009"/>
            <a:ext cx="188886" cy="1181531"/>
            <a:chOff x="2877432" y="975334"/>
            <a:chExt cx="188886" cy="1181531"/>
          </a:xfrm>
        </p:grpSpPr>
        <p:sp>
          <p:nvSpPr>
            <p:cNvPr id="31" name="Google Shape;31;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3"/>
          <p:cNvGrpSpPr/>
          <p:nvPr/>
        </p:nvGrpSpPr>
        <p:grpSpPr>
          <a:xfrm>
            <a:off x="329496" y="1091548"/>
            <a:ext cx="199001" cy="2139769"/>
            <a:chOff x="8008096" y="2108910"/>
            <a:chExt cx="199001" cy="2139769"/>
          </a:xfrm>
        </p:grpSpPr>
        <p:sp>
          <p:nvSpPr>
            <p:cNvPr id="36" name="Google Shape;36;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4"/>
          <p:cNvSpPr txBox="1"/>
          <p:nvPr>
            <p:ph idx="1" type="body"/>
          </p:nvPr>
        </p:nvSpPr>
        <p:spPr>
          <a:xfrm>
            <a:off x="720000" y="1215751"/>
            <a:ext cx="7704000" cy="1965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naheim"/>
              <a:buChar char="●"/>
              <a:defRPr sz="1200"/>
            </a:lvl1pPr>
            <a:lvl2pPr indent="-317500" lvl="1" marL="914400" rtl="0">
              <a:lnSpc>
                <a:spcPct val="100000"/>
              </a:lnSpc>
              <a:spcBef>
                <a:spcPts val="1000"/>
              </a:spcBef>
              <a:spcAft>
                <a:spcPts val="0"/>
              </a:spcAft>
              <a:buSzPts val="1400"/>
              <a:buFont typeface="Roboto Condensed Light"/>
              <a:buChar char="○"/>
              <a:defRPr sz="1200"/>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grpSp>
        <p:nvGrpSpPr>
          <p:cNvPr id="41" name="Google Shape;41;p4"/>
          <p:cNvGrpSpPr/>
          <p:nvPr/>
        </p:nvGrpSpPr>
        <p:grpSpPr>
          <a:xfrm>
            <a:off x="278798" y="1881556"/>
            <a:ext cx="191952" cy="1929123"/>
            <a:chOff x="278798" y="1881556"/>
            <a:chExt cx="191952" cy="1929123"/>
          </a:xfrm>
        </p:grpSpPr>
        <p:sp>
          <p:nvSpPr>
            <p:cNvPr id="42" name="Google Shape;42;p4"/>
            <p:cNvSpPr/>
            <p:nvPr/>
          </p:nvSpPr>
          <p:spPr>
            <a:xfrm>
              <a:off x="370541" y="18815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278798" y="3618728"/>
              <a:ext cx="191952" cy="191952"/>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4"/>
          <p:cNvSpPr/>
          <p:nvPr/>
        </p:nvSpPr>
        <p:spPr>
          <a:xfrm>
            <a:off x="7472809" y="145861"/>
            <a:ext cx="121451" cy="120978"/>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4"/>
          <p:cNvGrpSpPr/>
          <p:nvPr/>
        </p:nvGrpSpPr>
        <p:grpSpPr>
          <a:xfrm>
            <a:off x="8518310" y="1117301"/>
            <a:ext cx="191952" cy="1289053"/>
            <a:chOff x="8518310" y="1117301"/>
            <a:chExt cx="191952" cy="1289053"/>
          </a:xfrm>
        </p:grpSpPr>
        <p:sp>
          <p:nvSpPr>
            <p:cNvPr id="46" name="Google Shape;46;p4"/>
            <p:cNvSpPr/>
            <p:nvPr/>
          </p:nvSpPr>
          <p:spPr>
            <a:xfrm>
              <a:off x="8610060" y="1117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8518310" y="2214403"/>
              <a:ext cx="191952" cy="191952"/>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4"/>
          <p:cNvGrpSpPr/>
          <p:nvPr/>
        </p:nvGrpSpPr>
        <p:grpSpPr>
          <a:xfrm>
            <a:off x="8786190" y="2702371"/>
            <a:ext cx="121446" cy="1966926"/>
            <a:chOff x="8786190" y="2702371"/>
            <a:chExt cx="121446" cy="1966926"/>
          </a:xfrm>
        </p:grpSpPr>
        <p:sp>
          <p:nvSpPr>
            <p:cNvPr id="49" name="Google Shape;49;p4"/>
            <p:cNvSpPr/>
            <p:nvPr/>
          </p:nvSpPr>
          <p:spPr>
            <a:xfrm>
              <a:off x="8842675" y="2702371"/>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8786190" y="4547851"/>
              <a:ext cx="121446" cy="121446"/>
            </a:xfrm>
            <a:custGeom>
              <a:rect b="b" l="l" r="r" t="t"/>
              <a:pathLst>
                <a:path extrusionOk="0" h="4634" w="4634">
                  <a:moveTo>
                    <a:pt x="1" y="0"/>
                  </a:moveTo>
                  <a:lnTo>
                    <a:pt x="1" y="4633"/>
                  </a:lnTo>
                  <a:lnTo>
                    <a:pt x="4634" y="4633"/>
                  </a:lnTo>
                  <a:lnTo>
                    <a:pt x="4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4"/>
          <p:cNvSpPr/>
          <p:nvPr/>
        </p:nvSpPr>
        <p:spPr>
          <a:xfrm>
            <a:off x="4949065" y="4608576"/>
            <a:ext cx="121446" cy="121446"/>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6784265" y="4824001"/>
            <a:ext cx="121446" cy="121446"/>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7933240" y="4608576"/>
            <a:ext cx="121446" cy="121446"/>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1297019" y="4780084"/>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7145669" y="31180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6536915" y="116376"/>
            <a:ext cx="121446" cy="121446"/>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443269" y="224034"/>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794334" y="289486"/>
            <a:ext cx="121451" cy="120978"/>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1233415" y="145401"/>
            <a:ext cx="121446" cy="121446"/>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 name="Google Shape;62;p5"/>
          <p:cNvSpPr txBox="1"/>
          <p:nvPr>
            <p:ph idx="1" type="subTitle"/>
          </p:nvPr>
        </p:nvSpPr>
        <p:spPr>
          <a:xfrm>
            <a:off x="5055284"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5"/>
          <p:cNvSpPr txBox="1"/>
          <p:nvPr>
            <p:ph idx="2" type="subTitle"/>
          </p:nvPr>
        </p:nvSpPr>
        <p:spPr>
          <a:xfrm>
            <a:off x="1583300"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5"/>
          <p:cNvSpPr txBox="1"/>
          <p:nvPr>
            <p:ph idx="3" type="subTitle"/>
          </p:nvPr>
        </p:nvSpPr>
        <p:spPr>
          <a:xfrm>
            <a:off x="50552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hare Tech"/>
              <a:buNone/>
              <a:defRPr sz="2400">
                <a:solidFill>
                  <a:schemeClr val="dk1"/>
                </a:solidFill>
                <a:latin typeface="Share Tech"/>
                <a:ea typeface="Share Tech"/>
                <a:cs typeface="Share Tech"/>
                <a:sym typeface="Share Tech"/>
              </a:defRPr>
            </a:lvl1pPr>
            <a:lvl2pPr lvl="1" rtl="0" algn="ctr">
              <a:lnSpc>
                <a:spcPct val="100000"/>
              </a:lnSpc>
              <a:spcBef>
                <a:spcPts val="0"/>
              </a:spcBef>
              <a:spcAft>
                <a:spcPts val="0"/>
              </a:spcAft>
              <a:buSzPts val="2400"/>
              <a:buFont typeface="Share Tech"/>
              <a:buNone/>
              <a:defRPr sz="2400">
                <a:latin typeface="Share Tech"/>
                <a:ea typeface="Share Tech"/>
                <a:cs typeface="Share Tech"/>
                <a:sym typeface="Share Tech"/>
              </a:defRPr>
            </a:lvl2pPr>
            <a:lvl3pPr lvl="2" rtl="0" algn="ctr">
              <a:lnSpc>
                <a:spcPct val="100000"/>
              </a:lnSpc>
              <a:spcBef>
                <a:spcPts val="0"/>
              </a:spcBef>
              <a:spcAft>
                <a:spcPts val="0"/>
              </a:spcAft>
              <a:buSzPts val="2400"/>
              <a:buFont typeface="Share Tech"/>
              <a:buNone/>
              <a:defRPr sz="2400">
                <a:latin typeface="Share Tech"/>
                <a:ea typeface="Share Tech"/>
                <a:cs typeface="Share Tech"/>
                <a:sym typeface="Share Tech"/>
              </a:defRPr>
            </a:lvl3pPr>
            <a:lvl4pPr lvl="3" rtl="0" algn="ctr">
              <a:lnSpc>
                <a:spcPct val="100000"/>
              </a:lnSpc>
              <a:spcBef>
                <a:spcPts val="0"/>
              </a:spcBef>
              <a:spcAft>
                <a:spcPts val="0"/>
              </a:spcAft>
              <a:buSzPts val="2400"/>
              <a:buFont typeface="Share Tech"/>
              <a:buNone/>
              <a:defRPr sz="2400">
                <a:latin typeface="Share Tech"/>
                <a:ea typeface="Share Tech"/>
                <a:cs typeface="Share Tech"/>
                <a:sym typeface="Share Tech"/>
              </a:defRPr>
            </a:lvl4pPr>
            <a:lvl5pPr lvl="4" rtl="0" algn="ctr">
              <a:lnSpc>
                <a:spcPct val="100000"/>
              </a:lnSpc>
              <a:spcBef>
                <a:spcPts val="0"/>
              </a:spcBef>
              <a:spcAft>
                <a:spcPts val="0"/>
              </a:spcAft>
              <a:buSzPts val="2400"/>
              <a:buFont typeface="Share Tech"/>
              <a:buNone/>
              <a:defRPr sz="2400">
                <a:latin typeface="Share Tech"/>
                <a:ea typeface="Share Tech"/>
                <a:cs typeface="Share Tech"/>
                <a:sym typeface="Share Tech"/>
              </a:defRPr>
            </a:lvl5pPr>
            <a:lvl6pPr lvl="5" rtl="0" algn="ctr">
              <a:lnSpc>
                <a:spcPct val="100000"/>
              </a:lnSpc>
              <a:spcBef>
                <a:spcPts val="0"/>
              </a:spcBef>
              <a:spcAft>
                <a:spcPts val="0"/>
              </a:spcAft>
              <a:buSzPts val="2400"/>
              <a:buFont typeface="Share Tech"/>
              <a:buNone/>
              <a:defRPr sz="2400">
                <a:latin typeface="Share Tech"/>
                <a:ea typeface="Share Tech"/>
                <a:cs typeface="Share Tech"/>
                <a:sym typeface="Share Tech"/>
              </a:defRPr>
            </a:lvl6pPr>
            <a:lvl7pPr lvl="6" rtl="0" algn="ctr">
              <a:lnSpc>
                <a:spcPct val="100000"/>
              </a:lnSpc>
              <a:spcBef>
                <a:spcPts val="0"/>
              </a:spcBef>
              <a:spcAft>
                <a:spcPts val="0"/>
              </a:spcAft>
              <a:buSzPts val="2400"/>
              <a:buFont typeface="Share Tech"/>
              <a:buNone/>
              <a:defRPr sz="2400">
                <a:latin typeface="Share Tech"/>
                <a:ea typeface="Share Tech"/>
                <a:cs typeface="Share Tech"/>
                <a:sym typeface="Share Tech"/>
              </a:defRPr>
            </a:lvl7pPr>
            <a:lvl8pPr lvl="7" rtl="0" algn="ctr">
              <a:lnSpc>
                <a:spcPct val="100000"/>
              </a:lnSpc>
              <a:spcBef>
                <a:spcPts val="0"/>
              </a:spcBef>
              <a:spcAft>
                <a:spcPts val="0"/>
              </a:spcAft>
              <a:buSzPts val="2400"/>
              <a:buFont typeface="Share Tech"/>
              <a:buNone/>
              <a:defRPr sz="2400">
                <a:latin typeface="Share Tech"/>
                <a:ea typeface="Share Tech"/>
                <a:cs typeface="Share Tech"/>
                <a:sym typeface="Share Tech"/>
              </a:defRPr>
            </a:lvl8pPr>
            <a:lvl9pPr lvl="8" rtl="0" algn="ctr">
              <a:lnSpc>
                <a:spcPct val="100000"/>
              </a:lnSpc>
              <a:spcBef>
                <a:spcPts val="0"/>
              </a:spcBef>
              <a:spcAft>
                <a:spcPts val="0"/>
              </a:spcAft>
              <a:buSzPts val="2400"/>
              <a:buFont typeface="Share Tech"/>
              <a:buNone/>
              <a:defRPr sz="2400">
                <a:latin typeface="Share Tech"/>
                <a:ea typeface="Share Tech"/>
                <a:cs typeface="Share Tech"/>
                <a:sym typeface="Share Tech"/>
              </a:defRPr>
            </a:lvl9pPr>
          </a:lstStyle>
          <a:p/>
        </p:txBody>
      </p:sp>
      <p:sp>
        <p:nvSpPr>
          <p:cNvPr id="65" name="Google Shape;65;p5"/>
          <p:cNvSpPr txBox="1"/>
          <p:nvPr>
            <p:ph idx="4" type="subTitle"/>
          </p:nvPr>
        </p:nvSpPr>
        <p:spPr>
          <a:xfrm>
            <a:off x="1583300"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Share Tech"/>
              <a:buNone/>
              <a:defRPr sz="2400">
                <a:solidFill>
                  <a:schemeClr val="dk1"/>
                </a:solidFill>
                <a:latin typeface="Share Tech"/>
                <a:ea typeface="Share Tech"/>
                <a:cs typeface="Share Tech"/>
                <a:sym typeface="Share Tech"/>
              </a:defRPr>
            </a:lvl1pPr>
            <a:lvl2pPr lvl="1" rtl="0" algn="ctr">
              <a:lnSpc>
                <a:spcPct val="100000"/>
              </a:lnSpc>
              <a:spcBef>
                <a:spcPts val="0"/>
              </a:spcBef>
              <a:spcAft>
                <a:spcPts val="0"/>
              </a:spcAft>
              <a:buSzPts val="2400"/>
              <a:buFont typeface="Share Tech"/>
              <a:buNone/>
              <a:defRPr sz="2400">
                <a:latin typeface="Share Tech"/>
                <a:ea typeface="Share Tech"/>
                <a:cs typeface="Share Tech"/>
                <a:sym typeface="Share Tech"/>
              </a:defRPr>
            </a:lvl2pPr>
            <a:lvl3pPr lvl="2" rtl="0" algn="ctr">
              <a:lnSpc>
                <a:spcPct val="100000"/>
              </a:lnSpc>
              <a:spcBef>
                <a:spcPts val="0"/>
              </a:spcBef>
              <a:spcAft>
                <a:spcPts val="0"/>
              </a:spcAft>
              <a:buSzPts val="2400"/>
              <a:buFont typeface="Share Tech"/>
              <a:buNone/>
              <a:defRPr sz="2400">
                <a:latin typeface="Share Tech"/>
                <a:ea typeface="Share Tech"/>
                <a:cs typeface="Share Tech"/>
                <a:sym typeface="Share Tech"/>
              </a:defRPr>
            </a:lvl3pPr>
            <a:lvl4pPr lvl="3" rtl="0" algn="ctr">
              <a:lnSpc>
                <a:spcPct val="100000"/>
              </a:lnSpc>
              <a:spcBef>
                <a:spcPts val="0"/>
              </a:spcBef>
              <a:spcAft>
                <a:spcPts val="0"/>
              </a:spcAft>
              <a:buSzPts val="2400"/>
              <a:buFont typeface="Share Tech"/>
              <a:buNone/>
              <a:defRPr sz="2400">
                <a:latin typeface="Share Tech"/>
                <a:ea typeface="Share Tech"/>
                <a:cs typeface="Share Tech"/>
                <a:sym typeface="Share Tech"/>
              </a:defRPr>
            </a:lvl4pPr>
            <a:lvl5pPr lvl="4" rtl="0" algn="ctr">
              <a:lnSpc>
                <a:spcPct val="100000"/>
              </a:lnSpc>
              <a:spcBef>
                <a:spcPts val="0"/>
              </a:spcBef>
              <a:spcAft>
                <a:spcPts val="0"/>
              </a:spcAft>
              <a:buSzPts val="2400"/>
              <a:buFont typeface="Share Tech"/>
              <a:buNone/>
              <a:defRPr sz="2400">
                <a:latin typeface="Share Tech"/>
                <a:ea typeface="Share Tech"/>
                <a:cs typeface="Share Tech"/>
                <a:sym typeface="Share Tech"/>
              </a:defRPr>
            </a:lvl5pPr>
            <a:lvl6pPr lvl="5" rtl="0" algn="ctr">
              <a:lnSpc>
                <a:spcPct val="100000"/>
              </a:lnSpc>
              <a:spcBef>
                <a:spcPts val="0"/>
              </a:spcBef>
              <a:spcAft>
                <a:spcPts val="0"/>
              </a:spcAft>
              <a:buSzPts val="2400"/>
              <a:buFont typeface="Share Tech"/>
              <a:buNone/>
              <a:defRPr sz="2400">
                <a:latin typeface="Share Tech"/>
                <a:ea typeface="Share Tech"/>
                <a:cs typeface="Share Tech"/>
                <a:sym typeface="Share Tech"/>
              </a:defRPr>
            </a:lvl6pPr>
            <a:lvl7pPr lvl="6" rtl="0" algn="ctr">
              <a:lnSpc>
                <a:spcPct val="100000"/>
              </a:lnSpc>
              <a:spcBef>
                <a:spcPts val="0"/>
              </a:spcBef>
              <a:spcAft>
                <a:spcPts val="0"/>
              </a:spcAft>
              <a:buSzPts val="2400"/>
              <a:buFont typeface="Share Tech"/>
              <a:buNone/>
              <a:defRPr sz="2400">
                <a:latin typeface="Share Tech"/>
                <a:ea typeface="Share Tech"/>
                <a:cs typeface="Share Tech"/>
                <a:sym typeface="Share Tech"/>
              </a:defRPr>
            </a:lvl7pPr>
            <a:lvl8pPr lvl="7" rtl="0" algn="ctr">
              <a:lnSpc>
                <a:spcPct val="100000"/>
              </a:lnSpc>
              <a:spcBef>
                <a:spcPts val="0"/>
              </a:spcBef>
              <a:spcAft>
                <a:spcPts val="0"/>
              </a:spcAft>
              <a:buSzPts val="2400"/>
              <a:buFont typeface="Share Tech"/>
              <a:buNone/>
              <a:defRPr sz="2400">
                <a:latin typeface="Share Tech"/>
                <a:ea typeface="Share Tech"/>
                <a:cs typeface="Share Tech"/>
                <a:sym typeface="Share Tech"/>
              </a:defRPr>
            </a:lvl8pPr>
            <a:lvl9pPr lvl="8" rtl="0" algn="ctr">
              <a:lnSpc>
                <a:spcPct val="100000"/>
              </a:lnSpc>
              <a:spcBef>
                <a:spcPts val="0"/>
              </a:spcBef>
              <a:spcAft>
                <a:spcPts val="0"/>
              </a:spcAft>
              <a:buSzPts val="2400"/>
              <a:buFont typeface="Share Tech"/>
              <a:buNone/>
              <a:defRPr sz="2400">
                <a:latin typeface="Share Tech"/>
                <a:ea typeface="Share Tech"/>
                <a:cs typeface="Share Tech"/>
                <a:sym typeface="Share Tech"/>
              </a:defRPr>
            </a:lvl9pPr>
          </a:lstStyle>
          <a:p/>
        </p:txBody>
      </p:sp>
      <p:sp>
        <p:nvSpPr>
          <p:cNvPr id="66" name="Google Shape;66;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6626134" y="-164562"/>
            <a:ext cx="121172" cy="760495"/>
            <a:chOff x="5245196" y="3136513"/>
            <a:chExt cx="121172" cy="760495"/>
          </a:xfrm>
        </p:grpSpPr>
        <p:sp>
          <p:nvSpPr>
            <p:cNvPr id="71" name="Google Shape;71;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6"/>
          <p:cNvSpPr/>
          <p:nvPr/>
        </p:nvSpPr>
        <p:spPr>
          <a:xfrm>
            <a:off x="8612763" y="8677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8642025" y="4851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8854450" y="19502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152210" y="4753911"/>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8891288" y="716085"/>
            <a:ext cx="82259" cy="82259"/>
          </a:xfrm>
          <a:custGeom>
            <a:rect b="b" l="l" r="r" t="t"/>
            <a:pathLst>
              <a:path extrusionOk="0" h="2679" w="2679">
                <a:moveTo>
                  <a:pt x="1" y="1"/>
                </a:moveTo>
                <a:lnTo>
                  <a:pt x="1" y="2679"/>
                </a:lnTo>
                <a:lnTo>
                  <a:pt x="2679" y="2679"/>
                </a:lnTo>
                <a:lnTo>
                  <a:pt x="26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202425"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462900"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7"/>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7"/>
          <p:cNvSpPr txBox="1"/>
          <p:nvPr>
            <p:ph idx="1" type="subTitle"/>
          </p:nvPr>
        </p:nvSpPr>
        <p:spPr>
          <a:xfrm>
            <a:off x="720000" y="154195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85" name="Google Shape;85;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7"/>
          <p:cNvGrpSpPr/>
          <p:nvPr/>
        </p:nvGrpSpPr>
        <p:grpSpPr>
          <a:xfrm>
            <a:off x="8812359" y="617388"/>
            <a:ext cx="121172" cy="760495"/>
            <a:chOff x="5245196" y="3136513"/>
            <a:chExt cx="121172" cy="760495"/>
          </a:xfrm>
        </p:grpSpPr>
        <p:sp>
          <p:nvSpPr>
            <p:cNvPr id="90" name="Google Shape;90;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6" name="Google Shape;96;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8"/>
          <p:cNvGrpSpPr/>
          <p:nvPr/>
        </p:nvGrpSpPr>
        <p:grpSpPr>
          <a:xfrm>
            <a:off x="8702532" y="-474266"/>
            <a:ext cx="188886" cy="1181531"/>
            <a:chOff x="2877432" y="975334"/>
            <a:chExt cx="188886" cy="1181531"/>
          </a:xfrm>
        </p:grpSpPr>
        <p:sp>
          <p:nvSpPr>
            <p:cNvPr id="98" name="Google Shape;98;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8"/>
          <p:cNvGrpSpPr/>
          <p:nvPr/>
        </p:nvGrpSpPr>
        <p:grpSpPr>
          <a:xfrm>
            <a:off x="3090746" y="-661332"/>
            <a:ext cx="98059" cy="1147596"/>
            <a:chOff x="3347921" y="16006"/>
            <a:chExt cx="98059" cy="1147596"/>
          </a:xfrm>
        </p:grpSpPr>
        <p:sp>
          <p:nvSpPr>
            <p:cNvPr id="103" name="Google Shape;10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8"/>
          <p:cNvGrpSpPr/>
          <p:nvPr/>
        </p:nvGrpSpPr>
        <p:grpSpPr>
          <a:xfrm>
            <a:off x="4892771" y="-340112"/>
            <a:ext cx="121172" cy="760495"/>
            <a:chOff x="5245196" y="3136513"/>
            <a:chExt cx="121172" cy="760495"/>
          </a:xfrm>
        </p:grpSpPr>
        <p:sp>
          <p:nvSpPr>
            <p:cNvPr id="106" name="Google Shape;10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8"/>
          <p:cNvGrpSpPr/>
          <p:nvPr/>
        </p:nvGrpSpPr>
        <p:grpSpPr>
          <a:xfrm>
            <a:off x="250617" y="2402301"/>
            <a:ext cx="188650" cy="2468354"/>
            <a:chOff x="250617" y="2402301"/>
            <a:chExt cx="188650" cy="2468354"/>
          </a:xfrm>
        </p:grpSpPr>
        <p:sp>
          <p:nvSpPr>
            <p:cNvPr id="109" name="Google Shape;109;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4" name="Shape 114"/>
        <p:cNvGrpSpPr/>
        <p:nvPr/>
      </p:nvGrpSpPr>
      <p:grpSpPr>
        <a:xfrm>
          <a:off x="0" y="0"/>
          <a:ext cx="0" cy="0"/>
          <a:chOff x="0" y="0"/>
          <a:chExt cx="0" cy="0"/>
        </a:xfrm>
      </p:grpSpPr>
      <p:sp>
        <p:nvSpPr>
          <p:cNvPr id="115" name="Google Shape;11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6" name="Google Shape;11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9"/>
          <p:cNvSpPr/>
          <p:nvPr/>
        </p:nvSpPr>
        <p:spPr>
          <a:xfrm>
            <a:off x="8026047" y="145861"/>
            <a:ext cx="121451" cy="120978"/>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7698906" y="31180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a:off x="7090153" y="116376"/>
            <a:ext cx="121446" cy="121446"/>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996506" y="224034"/>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1347572" y="289486"/>
            <a:ext cx="121451" cy="120978"/>
          </a:xfrm>
          <a:custGeom>
            <a:rect b="b" l="l" r="r" t="t"/>
            <a:pathLst>
              <a:path extrusionOk="0" fill="none" h="2198" w="2207">
                <a:moveTo>
                  <a:pt x="0" y="0"/>
                </a:moveTo>
                <a:lnTo>
                  <a:pt x="2207" y="0"/>
                </a:lnTo>
                <a:lnTo>
                  <a:pt x="2207" y="2197"/>
                </a:lnTo>
                <a:lnTo>
                  <a:pt x="0" y="2197"/>
                </a:lnTo>
                <a:close/>
              </a:path>
            </a:pathLst>
          </a:custGeom>
          <a:noFill/>
          <a:ln cap="flat" cmpd="sng" w="297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a:off x="1786653" y="145401"/>
            <a:ext cx="121446" cy="121446"/>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9"/>
          <p:cNvGrpSpPr/>
          <p:nvPr/>
        </p:nvGrpSpPr>
        <p:grpSpPr>
          <a:xfrm>
            <a:off x="8566507" y="188009"/>
            <a:ext cx="188886" cy="1181531"/>
            <a:chOff x="2877432" y="975334"/>
            <a:chExt cx="188886" cy="1181531"/>
          </a:xfrm>
        </p:grpSpPr>
        <p:sp>
          <p:nvSpPr>
            <p:cNvPr id="124" name="Google Shape;124;p9"/>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6"/>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9"/>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9"/>
          <p:cNvGrpSpPr/>
          <p:nvPr/>
        </p:nvGrpSpPr>
        <p:grpSpPr>
          <a:xfrm>
            <a:off x="278798" y="1881556"/>
            <a:ext cx="191952" cy="1929123"/>
            <a:chOff x="278798" y="1881556"/>
            <a:chExt cx="191952" cy="1929123"/>
          </a:xfrm>
        </p:grpSpPr>
        <p:sp>
          <p:nvSpPr>
            <p:cNvPr id="129" name="Google Shape;129;p9"/>
            <p:cNvSpPr/>
            <p:nvPr/>
          </p:nvSpPr>
          <p:spPr>
            <a:xfrm>
              <a:off x="370541" y="18815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278798" y="3618728"/>
              <a:ext cx="191952" cy="191952"/>
            </a:xfrm>
            <a:custGeom>
              <a:rect b="b" l="l" r="r" t="t"/>
              <a:pathLst>
                <a:path extrusionOk="0" h="4634" w="4634">
                  <a:moveTo>
                    <a:pt x="1" y="0"/>
                  </a:moveTo>
                  <a:lnTo>
                    <a:pt x="1" y="4633"/>
                  </a:lnTo>
                  <a:lnTo>
                    <a:pt x="4634" y="4633"/>
                  </a:lnTo>
                  <a:lnTo>
                    <a:pt x="46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Share Tech"/>
              <a:buNone/>
              <a:defRPr sz="2800">
                <a:solidFill>
                  <a:schemeClr val="dk1"/>
                </a:solidFill>
                <a:latin typeface="Share Tech"/>
                <a:ea typeface="Share Tech"/>
                <a:cs typeface="Share Tech"/>
                <a:sym typeface="Share Tech"/>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1pPr>
            <a:lvl2pPr indent="-317500" lvl="1" marL="9144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2pPr>
            <a:lvl3pPr indent="-317500" lvl="2" marL="13716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3pPr>
            <a:lvl4pPr indent="-317500" lvl="3" marL="18288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4pPr>
            <a:lvl5pPr indent="-317500" lvl="4" marL="22860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5pPr>
            <a:lvl6pPr indent="-317500" lvl="5" marL="27432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6pPr>
            <a:lvl7pPr indent="-317500" lvl="6" marL="32004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7pPr>
            <a:lvl8pPr indent="-317500" lvl="7" marL="36576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8pPr>
            <a:lvl9pPr indent="-317500" lvl="8" marL="41148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hyperlink" Target="https://willyh23.github.io/Datathon-Projec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willyh23.github.io/Datathon-Projec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colab.research.google.com/drive/1ccbI22MbTnnjx-WRJFsZEfwL2wzfe7dQ#scrollTo=orC2RnqjUgy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slide" Target="/ppt/slides/slide25.xml"/><Relationship Id="rId5"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willyh23.github.io/Datathon-Project-/" TargetMode="External"/><Relationship Id="rId4" Type="http://schemas.openxmlformats.org/officeDocument/2006/relationships/image" Target="../media/image17.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hyperlink" Target="https://willyh23.github.io/Datathon-Project-/" TargetMode="External"/><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www.youtube.com/watch?v=5-6n1y8gOek" TargetMode="Externa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2"/>
          <p:cNvSpPr/>
          <p:nvPr/>
        </p:nvSpPr>
        <p:spPr>
          <a:xfrm>
            <a:off x="70000" y="68075"/>
            <a:ext cx="584400" cy="404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54" name="Google Shape;154;p12"/>
          <p:cNvSpPr txBox="1"/>
          <p:nvPr>
            <p:ph idx="1" type="subTitle"/>
          </p:nvPr>
        </p:nvSpPr>
        <p:spPr>
          <a:xfrm>
            <a:off x="437950" y="3354875"/>
            <a:ext cx="5850300" cy="5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hare Tech"/>
                <a:ea typeface="Share Tech"/>
                <a:cs typeface="Share Tech"/>
                <a:sym typeface="Share Tech"/>
              </a:rPr>
              <a:t>Willy Hung, Jayson Xu, </a:t>
            </a:r>
            <a:r>
              <a:rPr lang="en">
                <a:latin typeface="Share Tech"/>
                <a:ea typeface="Share Tech"/>
                <a:cs typeface="Share Tech"/>
                <a:sym typeface="Share Tech"/>
              </a:rPr>
              <a:t>Johnson</a:t>
            </a:r>
            <a:r>
              <a:rPr lang="en">
                <a:latin typeface="Share Tech"/>
                <a:ea typeface="Share Tech"/>
                <a:cs typeface="Share Tech"/>
                <a:sym typeface="Share Tech"/>
              </a:rPr>
              <a:t> Nguyen (Team Thinkers)</a:t>
            </a:r>
            <a:endParaRPr>
              <a:latin typeface="Share Tech"/>
              <a:ea typeface="Share Tech"/>
              <a:cs typeface="Share Tech"/>
              <a:sym typeface="Share Tech"/>
            </a:endParaRPr>
          </a:p>
        </p:txBody>
      </p:sp>
      <p:sp>
        <p:nvSpPr>
          <p:cNvPr id="155" name="Google Shape;155;p12"/>
          <p:cNvSpPr/>
          <p:nvPr/>
        </p:nvSpPr>
        <p:spPr>
          <a:xfrm>
            <a:off x="6829234" y="3495813"/>
            <a:ext cx="133275" cy="133275"/>
          </a:xfrm>
          <a:custGeom>
            <a:rect b="b" l="l" r="r" t="t"/>
            <a:pathLst>
              <a:path extrusionOk="0" fill="none" h="2207" w="2207">
                <a:moveTo>
                  <a:pt x="0" y="1"/>
                </a:moveTo>
                <a:lnTo>
                  <a:pt x="2206" y="1"/>
                </a:lnTo>
                <a:lnTo>
                  <a:pt x="2206" y="2207"/>
                </a:lnTo>
                <a:lnTo>
                  <a:pt x="0" y="2207"/>
                </a:lnTo>
                <a:close/>
              </a:path>
            </a:pathLst>
          </a:custGeom>
          <a:solidFill>
            <a:schemeClr val="accent2"/>
          </a:solidFill>
          <a:ln cap="flat" cmpd="sng" w="13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
          <p:cNvSpPr/>
          <p:nvPr/>
        </p:nvSpPr>
        <p:spPr>
          <a:xfrm>
            <a:off x="6072254" y="3075953"/>
            <a:ext cx="119993" cy="119966"/>
          </a:xfrm>
          <a:custGeom>
            <a:rect b="b" l="l" r="r" t="t"/>
            <a:pathLst>
              <a:path extrusionOk="0" h="4578" w="4579">
                <a:moveTo>
                  <a:pt x="1" y="0"/>
                </a:moveTo>
                <a:lnTo>
                  <a:pt x="1" y="4578"/>
                </a:lnTo>
                <a:lnTo>
                  <a:pt x="4578" y="4578"/>
                </a:lnTo>
                <a:lnTo>
                  <a:pt x="45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2"/>
          <p:cNvSpPr/>
          <p:nvPr/>
        </p:nvSpPr>
        <p:spPr>
          <a:xfrm>
            <a:off x="4229517" y="4248683"/>
            <a:ext cx="119993" cy="119993"/>
          </a:xfrm>
          <a:custGeom>
            <a:rect b="b" l="l" r="r" t="t"/>
            <a:pathLst>
              <a:path extrusionOk="0" h="4579" w="4579">
                <a:moveTo>
                  <a:pt x="0" y="1"/>
                </a:moveTo>
                <a:lnTo>
                  <a:pt x="0" y="4578"/>
                </a:lnTo>
                <a:lnTo>
                  <a:pt x="4578" y="4578"/>
                </a:lnTo>
                <a:lnTo>
                  <a:pt x="45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12"/>
          <p:cNvGrpSpPr/>
          <p:nvPr/>
        </p:nvGrpSpPr>
        <p:grpSpPr>
          <a:xfrm>
            <a:off x="6232314" y="3696331"/>
            <a:ext cx="121434" cy="1073147"/>
            <a:chOff x="6232314" y="3696331"/>
            <a:chExt cx="121434" cy="1073147"/>
          </a:xfrm>
        </p:grpSpPr>
        <p:sp>
          <p:nvSpPr>
            <p:cNvPr id="159" name="Google Shape;159;p12"/>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2"/>
          <p:cNvSpPr/>
          <p:nvPr/>
        </p:nvSpPr>
        <p:spPr>
          <a:xfrm>
            <a:off x="7670738" y="2784681"/>
            <a:ext cx="8464" cy="1689096"/>
          </a:xfrm>
          <a:custGeom>
            <a:rect b="b" l="l" r="r" t="t"/>
            <a:pathLst>
              <a:path extrusionOk="0" h="64457" w="323">
                <a:moveTo>
                  <a:pt x="157" y="1"/>
                </a:moveTo>
                <a:lnTo>
                  <a:pt x="0" y="64456"/>
                </a:lnTo>
                <a:lnTo>
                  <a:pt x="322" y="64456"/>
                </a:lnTo>
                <a:lnTo>
                  <a:pt x="1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12"/>
          <p:cNvGrpSpPr/>
          <p:nvPr/>
        </p:nvGrpSpPr>
        <p:grpSpPr>
          <a:xfrm>
            <a:off x="8008096" y="2108910"/>
            <a:ext cx="199001" cy="2139769"/>
            <a:chOff x="8008096" y="2108910"/>
            <a:chExt cx="199001" cy="2139769"/>
          </a:xfrm>
        </p:grpSpPr>
        <p:sp>
          <p:nvSpPr>
            <p:cNvPr id="163" name="Google Shape;163;p12"/>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2"/>
          <p:cNvSpPr txBox="1"/>
          <p:nvPr>
            <p:ph type="ctrTitle"/>
          </p:nvPr>
        </p:nvSpPr>
        <p:spPr>
          <a:xfrm>
            <a:off x="437950" y="464975"/>
            <a:ext cx="8354400" cy="237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chemeClr val="accent2"/>
                </a:solidFill>
              </a:rPr>
              <a:t>Beyond Prediction  </a:t>
            </a:r>
            <a:endParaRPr sz="4800">
              <a:solidFill>
                <a:schemeClr val="accent2"/>
              </a:solidFill>
            </a:endParaRPr>
          </a:p>
          <a:p>
            <a:pPr indent="0" lvl="0" marL="0" rtl="0" algn="l">
              <a:spcBef>
                <a:spcPts val="0"/>
              </a:spcBef>
              <a:spcAft>
                <a:spcPts val="0"/>
              </a:spcAft>
              <a:buNone/>
            </a:pPr>
            <a:r>
              <a:rPr lang="en" sz="4800"/>
              <a:t>A Stacking Ensemble Approach to Urban Mobility</a:t>
            </a:r>
            <a:endParaRPr sz="4800"/>
          </a:p>
        </p:txBody>
      </p:sp>
      <p:grpSp>
        <p:nvGrpSpPr>
          <p:cNvPr id="166" name="Google Shape;166;p12"/>
          <p:cNvGrpSpPr/>
          <p:nvPr/>
        </p:nvGrpSpPr>
        <p:grpSpPr>
          <a:xfrm rot="5400000">
            <a:off x="2792866" y="182631"/>
            <a:ext cx="320880" cy="5906610"/>
            <a:chOff x="5260692" y="676553"/>
            <a:chExt cx="80476" cy="2708957"/>
          </a:xfrm>
        </p:grpSpPr>
        <p:sp>
          <p:nvSpPr>
            <p:cNvPr id="167" name="Google Shape;167;p12"/>
            <p:cNvSpPr/>
            <p:nvPr/>
          </p:nvSpPr>
          <p:spPr>
            <a:xfrm>
              <a:off x="5260692" y="3305034"/>
              <a:ext cx="80476" cy="80476"/>
            </a:xfrm>
            <a:custGeom>
              <a:rect b="b" l="l" r="r" t="t"/>
              <a:pathLst>
                <a:path extrusionOk="0" h="3071" w="3071">
                  <a:moveTo>
                    <a:pt x="1" y="1"/>
                  </a:moveTo>
                  <a:lnTo>
                    <a:pt x="1" y="3071"/>
                  </a:lnTo>
                  <a:lnTo>
                    <a:pt x="3071" y="3071"/>
                  </a:lnTo>
                  <a:lnTo>
                    <a:pt x="3071" y="1"/>
                  </a:lnTo>
                  <a:close/>
                </a:path>
              </a:pathLst>
            </a:custGeom>
            <a:solidFill>
              <a:schemeClr val="accent2"/>
            </a:solidFill>
            <a:ln>
              <a:noFill/>
            </a:ln>
          </p:spPr>
          <p:txBody>
            <a:bodyPr anchorCtr="0" anchor="ctr" bIns="199375" lIns="199375" spcFirstLastPara="1" rIns="199375" wrap="square" tIns="199375">
              <a:noAutofit/>
            </a:bodyPr>
            <a:lstStyle/>
            <a:p>
              <a:pPr indent="0" lvl="0" marL="0" rtl="0" algn="l">
                <a:spcBef>
                  <a:spcPts val="0"/>
                </a:spcBef>
                <a:spcAft>
                  <a:spcPts val="0"/>
                </a:spcAft>
                <a:buNone/>
              </a:pPr>
              <a:r>
                <a:t/>
              </a:r>
              <a:endParaRPr/>
            </a:p>
          </p:txBody>
        </p:sp>
        <p:sp>
          <p:nvSpPr>
            <p:cNvPr id="168" name="Google Shape;168;p12"/>
            <p:cNvSpPr/>
            <p:nvPr/>
          </p:nvSpPr>
          <p:spPr>
            <a:xfrm>
              <a:off x="5296692" y="676553"/>
              <a:ext cx="8464" cy="2519663"/>
            </a:xfrm>
            <a:custGeom>
              <a:rect b="b" l="l" r="r" t="t"/>
              <a:pathLst>
                <a:path extrusionOk="0" h="96152" w="323">
                  <a:moveTo>
                    <a:pt x="166" y="1"/>
                  </a:moveTo>
                  <a:lnTo>
                    <a:pt x="1" y="96151"/>
                  </a:lnTo>
                  <a:lnTo>
                    <a:pt x="322" y="96151"/>
                  </a:lnTo>
                  <a:lnTo>
                    <a:pt x="166" y="1"/>
                  </a:lnTo>
                  <a:close/>
                </a:path>
              </a:pathLst>
            </a:custGeom>
            <a:solidFill>
              <a:schemeClr val="dk1"/>
            </a:solidFill>
            <a:ln>
              <a:noFill/>
            </a:ln>
          </p:spPr>
          <p:txBody>
            <a:bodyPr anchorCtr="0" anchor="ctr" bIns="199375" lIns="199375" spcFirstLastPara="1" rIns="199375" wrap="square" tIns="199375">
              <a:noAutofit/>
            </a:bodyPr>
            <a:lstStyle/>
            <a:p>
              <a:pPr indent="0" lvl="0" marL="0" rtl="0" algn="l">
                <a:spcBef>
                  <a:spcPts val="0"/>
                </a:spcBef>
                <a:spcAft>
                  <a:spcPts val="0"/>
                </a:spcAft>
                <a:buNone/>
              </a:pPr>
              <a:r>
                <a:t/>
              </a:r>
              <a:endParaRPr/>
            </a:p>
          </p:txBody>
        </p:sp>
      </p:grpSp>
      <p:grpSp>
        <p:nvGrpSpPr>
          <p:cNvPr id="169" name="Google Shape;169;p12"/>
          <p:cNvGrpSpPr/>
          <p:nvPr/>
        </p:nvGrpSpPr>
        <p:grpSpPr>
          <a:xfrm>
            <a:off x="6154750" y="381255"/>
            <a:ext cx="199001" cy="867198"/>
            <a:chOff x="4475150" y="4052605"/>
            <a:chExt cx="199001" cy="867198"/>
          </a:xfrm>
        </p:grpSpPr>
        <p:sp>
          <p:nvSpPr>
            <p:cNvPr id="170" name="Google Shape;170;p12"/>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2"/>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2"/>
          <p:cNvSpPr/>
          <p:nvPr/>
        </p:nvSpPr>
        <p:spPr>
          <a:xfrm>
            <a:off x="5545159" y="4115388"/>
            <a:ext cx="133275" cy="133275"/>
          </a:xfrm>
          <a:custGeom>
            <a:rect b="b" l="l" r="r" t="t"/>
            <a:pathLst>
              <a:path extrusionOk="0" fill="none" h="2207" w="2207">
                <a:moveTo>
                  <a:pt x="0" y="1"/>
                </a:moveTo>
                <a:lnTo>
                  <a:pt x="2206" y="1"/>
                </a:lnTo>
                <a:lnTo>
                  <a:pt x="2206" y="2207"/>
                </a:lnTo>
                <a:lnTo>
                  <a:pt x="0" y="2207"/>
                </a:lnTo>
                <a:close/>
              </a:path>
            </a:pathLst>
          </a:custGeom>
          <a:solidFill>
            <a:schemeClr val="dk2"/>
          </a:solid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2"/>
          <p:cNvSpPr/>
          <p:nvPr/>
        </p:nvSpPr>
        <p:spPr>
          <a:xfrm>
            <a:off x="8499525" y="772725"/>
            <a:ext cx="584400" cy="404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75" name="Google Shape;175;p12"/>
          <p:cNvSpPr/>
          <p:nvPr/>
        </p:nvSpPr>
        <p:spPr>
          <a:xfrm flipH="1">
            <a:off x="6547607" y="2784675"/>
            <a:ext cx="266100" cy="130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txBox="1"/>
          <p:nvPr>
            <p:ph type="title"/>
          </p:nvPr>
        </p:nvSpPr>
        <p:spPr>
          <a:xfrm>
            <a:off x="287125" y="257400"/>
            <a:ext cx="804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Landscape Analysis</a:t>
            </a:r>
            <a:r>
              <a:rPr lang="en">
                <a:solidFill>
                  <a:schemeClr val="accent2"/>
                </a:solidFill>
              </a:rPr>
              <a:t>                  </a:t>
            </a:r>
            <a:endParaRPr>
              <a:solidFill>
                <a:schemeClr val="accent2"/>
              </a:solidFill>
            </a:endParaRPr>
          </a:p>
        </p:txBody>
      </p:sp>
      <p:pic>
        <p:nvPicPr>
          <p:cNvPr id="286" name="Google Shape;286;p21"/>
          <p:cNvPicPr preferRelativeResize="0"/>
          <p:nvPr/>
        </p:nvPicPr>
        <p:blipFill>
          <a:blip r:embed="rId3">
            <a:alphaModFix/>
          </a:blip>
          <a:stretch>
            <a:fillRect/>
          </a:stretch>
        </p:blipFill>
        <p:spPr>
          <a:xfrm>
            <a:off x="452513" y="2278025"/>
            <a:ext cx="4292774" cy="2109750"/>
          </a:xfrm>
          <a:prstGeom prst="rect">
            <a:avLst/>
          </a:prstGeom>
          <a:noFill/>
          <a:ln>
            <a:noFill/>
          </a:ln>
        </p:spPr>
      </p:pic>
      <p:sp>
        <p:nvSpPr>
          <p:cNvPr id="287" name="Google Shape;287;p21"/>
          <p:cNvSpPr/>
          <p:nvPr/>
        </p:nvSpPr>
        <p:spPr>
          <a:xfrm>
            <a:off x="2168623" y="2233100"/>
            <a:ext cx="2428500" cy="353700"/>
          </a:xfrm>
          <a:prstGeom prst="ellipse">
            <a:avLst/>
          </a:prstGeom>
          <a:noFill/>
          <a:ln cap="flat" cmpd="sng" w="68925">
            <a:solidFill>
              <a:srgbClr val="EC3A3B"/>
            </a:solidFill>
            <a:prstDash val="solid"/>
            <a:round/>
            <a:headEnd len="sm" w="sm" type="none"/>
            <a:tailEnd len="sm" w="sm" type="none"/>
          </a:ln>
        </p:spPr>
        <p:txBody>
          <a:bodyPr anchorCtr="0" anchor="ctr" bIns="82700" lIns="82700" spcFirstLastPara="1" rIns="82700" wrap="square" tIns="82700">
            <a:noAutofit/>
          </a:bodyPr>
          <a:lstStyle/>
          <a:p>
            <a:pPr indent="0" lvl="0" marL="0" rtl="0" algn="ctr">
              <a:spcBef>
                <a:spcPts val="0"/>
              </a:spcBef>
              <a:spcAft>
                <a:spcPts val="0"/>
              </a:spcAft>
              <a:buNone/>
            </a:pPr>
            <a:r>
              <a:t/>
            </a:r>
            <a:endParaRPr sz="1266">
              <a:latin typeface="Maven Pro"/>
              <a:ea typeface="Maven Pro"/>
              <a:cs typeface="Maven Pro"/>
              <a:sym typeface="Maven Pro"/>
            </a:endParaRPr>
          </a:p>
        </p:txBody>
      </p:sp>
      <p:sp>
        <p:nvSpPr>
          <p:cNvPr id="288" name="Google Shape;288;p21"/>
          <p:cNvSpPr/>
          <p:nvPr/>
        </p:nvSpPr>
        <p:spPr>
          <a:xfrm flipH="1" rot="-7421404">
            <a:off x="3268391" y="3563590"/>
            <a:ext cx="2175229" cy="70724"/>
          </a:xfrm>
          <a:prstGeom prst="rightArrow">
            <a:avLst>
              <a:gd fmla="val 50000" name="adj1"/>
              <a:gd fmla="val 5743" name="adj2"/>
            </a:avLst>
          </a:prstGeom>
          <a:solidFill>
            <a:schemeClr val="lt1"/>
          </a:solidFill>
          <a:ln cap="flat" cmpd="sng" w="8625">
            <a:solidFill>
              <a:schemeClr val="dk1"/>
            </a:solidFill>
            <a:prstDash val="solid"/>
            <a:round/>
            <a:headEnd len="sm" w="sm" type="none"/>
            <a:tailEnd len="sm" w="sm" type="none"/>
          </a:ln>
        </p:spPr>
        <p:txBody>
          <a:bodyPr anchorCtr="0" anchor="ctr" bIns="82700" lIns="82700" spcFirstLastPara="1" rIns="82700" wrap="square" tIns="82700">
            <a:noAutofit/>
          </a:bodyPr>
          <a:lstStyle/>
          <a:p>
            <a:pPr indent="0" lvl="0" marL="0" rtl="0" algn="ctr">
              <a:spcBef>
                <a:spcPts val="0"/>
              </a:spcBef>
              <a:spcAft>
                <a:spcPts val="0"/>
              </a:spcAft>
              <a:buNone/>
            </a:pPr>
            <a:r>
              <a:t/>
            </a:r>
            <a:endParaRPr sz="1266">
              <a:latin typeface="Maven Pro"/>
              <a:ea typeface="Maven Pro"/>
              <a:cs typeface="Maven Pro"/>
              <a:sym typeface="Maven Pro"/>
            </a:endParaRPr>
          </a:p>
        </p:txBody>
      </p:sp>
      <p:sp>
        <p:nvSpPr>
          <p:cNvPr id="289" name="Google Shape;289;p21"/>
          <p:cNvSpPr txBox="1"/>
          <p:nvPr/>
        </p:nvSpPr>
        <p:spPr>
          <a:xfrm>
            <a:off x="3884791" y="4544634"/>
            <a:ext cx="1807500" cy="362100"/>
          </a:xfrm>
          <a:prstGeom prst="rect">
            <a:avLst/>
          </a:prstGeom>
          <a:noFill/>
          <a:ln>
            <a:noFill/>
          </a:ln>
        </p:spPr>
        <p:txBody>
          <a:bodyPr anchorCtr="0" anchor="t" bIns="82700" lIns="82700" spcFirstLastPara="1" rIns="82700" wrap="square" tIns="82700">
            <a:spAutoFit/>
          </a:bodyPr>
          <a:lstStyle/>
          <a:p>
            <a:pPr indent="0" lvl="0" marL="0" rtl="0" algn="l">
              <a:spcBef>
                <a:spcPts val="0"/>
              </a:spcBef>
              <a:spcAft>
                <a:spcPts val="0"/>
              </a:spcAft>
              <a:buNone/>
            </a:pPr>
            <a:r>
              <a:rPr b="1" lang="en" sz="1266">
                <a:solidFill>
                  <a:schemeClr val="dk1"/>
                </a:solidFill>
                <a:latin typeface="Share Tech"/>
                <a:ea typeface="Share Tech"/>
                <a:cs typeface="Share Tech"/>
                <a:sym typeface="Share Tech"/>
              </a:rPr>
              <a:t>Dominant Factor (Q6)</a:t>
            </a:r>
            <a:endParaRPr b="1" sz="1266">
              <a:solidFill>
                <a:schemeClr val="dk1"/>
              </a:solidFill>
              <a:latin typeface="Share Tech"/>
              <a:ea typeface="Share Tech"/>
              <a:cs typeface="Share Tech"/>
              <a:sym typeface="Share Tech"/>
            </a:endParaRPr>
          </a:p>
        </p:txBody>
      </p:sp>
      <p:sp>
        <p:nvSpPr>
          <p:cNvPr id="290" name="Google Shape;290;p21"/>
          <p:cNvSpPr txBox="1"/>
          <p:nvPr/>
        </p:nvSpPr>
        <p:spPr>
          <a:xfrm>
            <a:off x="5617938" y="23882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100">
              <a:solidFill>
                <a:schemeClr val="dk1"/>
              </a:solidFill>
              <a:latin typeface="Share Tech"/>
              <a:ea typeface="Share Tech"/>
              <a:cs typeface="Share Tech"/>
              <a:sym typeface="Share Tech"/>
            </a:endParaRPr>
          </a:p>
        </p:txBody>
      </p:sp>
      <p:sp>
        <p:nvSpPr>
          <p:cNvPr id="291" name="Google Shape;291;p21"/>
          <p:cNvSpPr txBox="1"/>
          <p:nvPr/>
        </p:nvSpPr>
        <p:spPr>
          <a:xfrm>
            <a:off x="287125" y="819350"/>
            <a:ext cx="6010500" cy="9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Share Tech"/>
                <a:ea typeface="Share Tech"/>
                <a:cs typeface="Share Tech"/>
                <a:sym typeface="Share Tech"/>
              </a:rPr>
              <a:t>Analysis of barrier type frequency shows that </a:t>
            </a:r>
            <a:r>
              <a:rPr lang="en" sz="1500">
                <a:solidFill>
                  <a:schemeClr val="accent5"/>
                </a:solidFill>
                <a:latin typeface="Share Tech"/>
                <a:ea typeface="Share Tech"/>
                <a:cs typeface="Share Tech"/>
                <a:sym typeface="Share Tech"/>
              </a:rPr>
              <a:t>“No Sidewalk”</a:t>
            </a:r>
            <a:r>
              <a:rPr lang="en" sz="1500">
                <a:solidFill>
                  <a:schemeClr val="dk1"/>
                </a:solidFill>
                <a:latin typeface="Share Tech"/>
                <a:ea typeface="Share Tech"/>
                <a:cs typeface="Share Tech"/>
                <a:sym typeface="Share Tech"/>
              </a:rPr>
              <a:t> and </a:t>
            </a:r>
            <a:r>
              <a:rPr lang="en" sz="1500">
                <a:solidFill>
                  <a:schemeClr val="accent5"/>
                </a:solidFill>
                <a:latin typeface="Share Tech"/>
                <a:ea typeface="Share Tech"/>
                <a:cs typeface="Share Tech"/>
                <a:sym typeface="Share Tech"/>
              </a:rPr>
              <a:t>“No Curb Ramps”</a:t>
            </a:r>
            <a:r>
              <a:rPr lang="en" sz="1500">
                <a:solidFill>
                  <a:schemeClr val="dk1"/>
                </a:solidFill>
                <a:latin typeface="Share Tech"/>
                <a:ea typeface="Share Tech"/>
                <a:cs typeface="Share Tech"/>
                <a:sym typeface="Share Tech"/>
              </a:rPr>
              <a:t> are the most common accessibility issues across Seattle, indicating that missing sidewalks and no curb ramp conditions are obstacles for pedestrians.</a:t>
            </a:r>
            <a:r>
              <a:rPr lang="en" sz="1500">
                <a:solidFill>
                  <a:schemeClr val="dk1"/>
                </a:solidFill>
                <a:latin typeface="Maven Pro"/>
                <a:ea typeface="Maven Pro"/>
                <a:cs typeface="Maven Pro"/>
                <a:sym typeface="Maven Pro"/>
              </a:rPr>
              <a:t> | </a:t>
            </a:r>
            <a:r>
              <a:rPr b="1" lang="en" sz="1500">
                <a:solidFill>
                  <a:schemeClr val="dk1"/>
                </a:solidFill>
                <a:latin typeface="Share Tech"/>
                <a:ea typeface="Share Tech"/>
                <a:cs typeface="Share Tech"/>
                <a:sym typeface="Share Tech"/>
              </a:rPr>
              <a:t>Q4</a:t>
            </a:r>
            <a:endParaRPr b="1" sz="1500">
              <a:solidFill>
                <a:schemeClr val="dk1"/>
              </a:solidFill>
              <a:highlight>
                <a:schemeClr val="lt1"/>
              </a:highlight>
              <a:latin typeface="Share Tech"/>
              <a:ea typeface="Share Tech"/>
              <a:cs typeface="Share Tech"/>
              <a:sym typeface="Share Tech"/>
            </a:endParaRPr>
          </a:p>
        </p:txBody>
      </p:sp>
      <p:sp>
        <p:nvSpPr>
          <p:cNvPr id="292" name="Google Shape;292;p21"/>
          <p:cNvSpPr txBox="1"/>
          <p:nvPr/>
        </p:nvSpPr>
        <p:spPr>
          <a:xfrm>
            <a:off x="5124575" y="2235113"/>
            <a:ext cx="3660300" cy="9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hare Tech"/>
                <a:ea typeface="Share Tech"/>
                <a:cs typeface="Share Tech"/>
                <a:sym typeface="Share Tech"/>
              </a:rPr>
              <a:t>We found that Permanent barriers had a stronger influence on accessibility scores because they represent the long standing infrastructure gaps that repeatedly </a:t>
            </a:r>
            <a:r>
              <a:rPr lang="en">
                <a:solidFill>
                  <a:schemeClr val="accent5"/>
                </a:solidFill>
                <a:latin typeface="Share Tech"/>
                <a:ea typeface="Share Tech"/>
                <a:cs typeface="Share Tech"/>
                <a:sym typeface="Share Tech"/>
              </a:rPr>
              <a:t>affect </a:t>
            </a:r>
            <a:r>
              <a:rPr lang="en">
                <a:solidFill>
                  <a:schemeClr val="dk1"/>
                </a:solidFill>
                <a:latin typeface="Share Tech"/>
                <a:ea typeface="Share Tech"/>
                <a:cs typeface="Share Tech"/>
                <a:sym typeface="Share Tech"/>
              </a:rPr>
              <a:t>pedestrian mobility, while temporary barriers are intermittent and less predictive of long-term accessibility conditions. Therefore </a:t>
            </a:r>
            <a:r>
              <a:rPr lang="en">
                <a:solidFill>
                  <a:schemeClr val="dk1"/>
                </a:solidFill>
                <a:latin typeface="Share Tech"/>
                <a:ea typeface="Share Tech"/>
                <a:cs typeface="Share Tech"/>
                <a:sym typeface="Share Tech"/>
              </a:rPr>
              <a:t>permanent</a:t>
            </a:r>
            <a:r>
              <a:rPr lang="en">
                <a:solidFill>
                  <a:schemeClr val="dk1"/>
                </a:solidFill>
                <a:latin typeface="Share Tech"/>
                <a:ea typeface="Share Tech"/>
                <a:cs typeface="Share Tech"/>
                <a:sym typeface="Share Tech"/>
              </a:rPr>
              <a:t> barrier types had a bigger impact. | </a:t>
            </a:r>
            <a:r>
              <a:rPr b="1" lang="en">
                <a:solidFill>
                  <a:schemeClr val="dk1"/>
                </a:solidFill>
                <a:latin typeface="Share Tech"/>
                <a:ea typeface="Share Tech"/>
                <a:cs typeface="Share Tech"/>
                <a:sym typeface="Share Tech"/>
              </a:rPr>
              <a:t>Q6</a:t>
            </a:r>
            <a:endParaRPr b="1">
              <a:solidFill>
                <a:schemeClr val="dk1"/>
              </a:solidFill>
              <a:highlight>
                <a:schemeClr val="lt1"/>
              </a:highlight>
              <a:latin typeface="Share Tech"/>
              <a:ea typeface="Share Tech"/>
              <a:cs typeface="Share Tech"/>
              <a:sym typeface="Share Tech"/>
            </a:endParaRPr>
          </a:p>
        </p:txBody>
      </p:sp>
      <p:sp>
        <p:nvSpPr>
          <p:cNvPr id="293" name="Google Shape;293;p21"/>
          <p:cNvSpPr txBox="1"/>
          <p:nvPr/>
        </p:nvSpPr>
        <p:spPr>
          <a:xfrm>
            <a:off x="6259100" y="4734050"/>
            <a:ext cx="3030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aven Pro"/>
                <a:ea typeface="Maven Pro"/>
                <a:cs typeface="Maven Pro"/>
                <a:sym typeface="Maven Pro"/>
              </a:rPr>
              <a:t>Data Analysis and Data Visualization</a:t>
            </a:r>
            <a:endParaRPr sz="1300">
              <a:solidFill>
                <a:schemeClr val="dk1"/>
              </a:solidFill>
              <a:latin typeface="Maven Pro"/>
              <a:ea typeface="Maven Pro"/>
              <a:cs typeface="Maven Pro"/>
              <a:sym typeface="Maven Pro"/>
            </a:endParaRPr>
          </a:p>
        </p:txBody>
      </p:sp>
      <p:sp>
        <p:nvSpPr>
          <p:cNvPr id="294" name="Google Shape;294;p21"/>
          <p:cNvSpPr txBox="1"/>
          <p:nvPr/>
        </p:nvSpPr>
        <p:spPr>
          <a:xfrm>
            <a:off x="3951825" y="1552125"/>
            <a:ext cx="6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2"/>
          <p:cNvSpPr txBox="1"/>
          <p:nvPr>
            <p:ph type="title"/>
          </p:nvPr>
        </p:nvSpPr>
        <p:spPr>
          <a:xfrm>
            <a:off x="488825" y="218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Determining the Most Unwalkable Neighborhoods</a:t>
            </a:r>
            <a:endParaRPr/>
          </a:p>
        </p:txBody>
      </p:sp>
      <p:pic>
        <p:nvPicPr>
          <p:cNvPr id="300" name="Google Shape;300;p22" title="Screenshot 2026-02-07 at 2.33.28 PM.png"/>
          <p:cNvPicPr preferRelativeResize="0"/>
          <p:nvPr/>
        </p:nvPicPr>
        <p:blipFill rotWithShape="1">
          <a:blip r:embed="rId3">
            <a:alphaModFix/>
          </a:blip>
          <a:srcRect b="-8143" l="0" r="0" t="0"/>
          <a:stretch/>
        </p:blipFill>
        <p:spPr>
          <a:xfrm>
            <a:off x="488825" y="2522875"/>
            <a:ext cx="4354076" cy="1746975"/>
          </a:xfrm>
          <a:prstGeom prst="rect">
            <a:avLst/>
          </a:prstGeom>
          <a:noFill/>
          <a:ln>
            <a:noFill/>
          </a:ln>
        </p:spPr>
      </p:pic>
      <p:sp>
        <p:nvSpPr>
          <p:cNvPr id="301" name="Google Shape;301;p22"/>
          <p:cNvSpPr txBox="1"/>
          <p:nvPr/>
        </p:nvSpPr>
        <p:spPr>
          <a:xfrm>
            <a:off x="488825" y="1060850"/>
            <a:ext cx="6984900" cy="11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Share Tech"/>
                <a:ea typeface="Share Tech"/>
                <a:cs typeface="Share Tech"/>
                <a:sym typeface="Share Tech"/>
              </a:rPr>
              <a:t>To identify neighborhoods with the highest number of accessibility barriers, we first got the total number of recorded barriers by neighborhood and ranked them accordingly. | </a:t>
            </a:r>
            <a:r>
              <a:rPr b="1" lang="en" sz="1900">
                <a:solidFill>
                  <a:schemeClr val="dk1"/>
                </a:solidFill>
                <a:latin typeface="Share Tech"/>
                <a:ea typeface="Share Tech"/>
                <a:cs typeface="Share Tech"/>
                <a:sym typeface="Share Tech"/>
              </a:rPr>
              <a:t>Q1</a:t>
            </a:r>
            <a:endParaRPr b="1" sz="1900">
              <a:solidFill>
                <a:schemeClr val="dk1"/>
              </a:solidFill>
              <a:highlight>
                <a:schemeClr val="lt1"/>
              </a:highlight>
              <a:latin typeface="Share Tech"/>
              <a:ea typeface="Share Tech"/>
              <a:cs typeface="Share Tech"/>
              <a:sym typeface="Share Tech"/>
            </a:endParaRPr>
          </a:p>
        </p:txBody>
      </p:sp>
      <p:sp>
        <p:nvSpPr>
          <p:cNvPr id="302" name="Google Shape;302;p22"/>
          <p:cNvSpPr txBox="1"/>
          <p:nvPr/>
        </p:nvSpPr>
        <p:spPr>
          <a:xfrm>
            <a:off x="4925700" y="2821788"/>
            <a:ext cx="4162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hare Tech"/>
                <a:ea typeface="Share Tech"/>
                <a:cs typeface="Share Tech"/>
                <a:sym typeface="Share Tech"/>
              </a:rPr>
              <a:t>A K-Nearest Neighbors regression model was used to examine neighborhood similarity, confirming that high-barrier areas cluster due to systematic accessibility challenges rather than isolated cases. | </a:t>
            </a:r>
            <a:r>
              <a:rPr b="1" lang="en">
                <a:solidFill>
                  <a:schemeClr val="dk1"/>
                </a:solidFill>
                <a:latin typeface="Share Tech"/>
                <a:ea typeface="Share Tech"/>
                <a:cs typeface="Share Tech"/>
                <a:sym typeface="Share Tech"/>
              </a:rPr>
              <a:t>Q1</a:t>
            </a:r>
            <a:endParaRPr b="1">
              <a:solidFill>
                <a:schemeClr val="dk1"/>
              </a:solidFill>
              <a:latin typeface="Share Tech"/>
              <a:ea typeface="Share Tech"/>
              <a:cs typeface="Share Tech"/>
              <a:sym typeface="Share Tech"/>
            </a:endParaRPr>
          </a:p>
        </p:txBody>
      </p:sp>
      <p:sp>
        <p:nvSpPr>
          <p:cNvPr id="303" name="Google Shape;303;p22"/>
          <p:cNvSpPr txBox="1"/>
          <p:nvPr/>
        </p:nvSpPr>
        <p:spPr>
          <a:xfrm>
            <a:off x="6259100" y="4734050"/>
            <a:ext cx="3030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aven Pro"/>
                <a:ea typeface="Maven Pro"/>
                <a:cs typeface="Maven Pro"/>
                <a:sym typeface="Maven Pro"/>
              </a:rPr>
              <a:t>Data Analysis and Data Visualization</a:t>
            </a:r>
            <a:endParaRPr sz="1300">
              <a:solidFill>
                <a:schemeClr val="dk1"/>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3"/>
          <p:cNvSpPr txBox="1"/>
          <p:nvPr>
            <p:ph type="title"/>
          </p:nvPr>
        </p:nvSpPr>
        <p:spPr>
          <a:xfrm>
            <a:off x="386100" y="371275"/>
            <a:ext cx="789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Spatial Intelligence: Mapping High-Risk Friction Zones    </a:t>
            </a:r>
            <a:endParaRPr>
              <a:solidFill>
                <a:schemeClr val="accent2"/>
              </a:solidFill>
            </a:endParaRPr>
          </a:p>
        </p:txBody>
      </p:sp>
      <p:pic>
        <p:nvPicPr>
          <p:cNvPr id="309" name="Google Shape;309;p23" title="Screenshot 2026-02-07 at 2.40.34 PM.png"/>
          <p:cNvPicPr preferRelativeResize="0"/>
          <p:nvPr/>
        </p:nvPicPr>
        <p:blipFill>
          <a:blip r:embed="rId3">
            <a:alphaModFix/>
          </a:blip>
          <a:stretch>
            <a:fillRect/>
          </a:stretch>
        </p:blipFill>
        <p:spPr>
          <a:xfrm>
            <a:off x="478550" y="1755800"/>
            <a:ext cx="2346076" cy="2243501"/>
          </a:xfrm>
          <a:prstGeom prst="rect">
            <a:avLst/>
          </a:prstGeom>
          <a:noFill/>
          <a:ln>
            <a:noFill/>
          </a:ln>
        </p:spPr>
      </p:pic>
      <p:sp>
        <p:nvSpPr>
          <p:cNvPr id="310" name="Google Shape;310;p23"/>
          <p:cNvSpPr/>
          <p:nvPr/>
        </p:nvSpPr>
        <p:spPr>
          <a:xfrm>
            <a:off x="1349224" y="2738939"/>
            <a:ext cx="322200" cy="277200"/>
          </a:xfrm>
          <a:prstGeom prst="ellipse">
            <a:avLst/>
          </a:prstGeom>
          <a:noFill/>
          <a:ln cap="flat" cmpd="sng" w="25450">
            <a:solidFill>
              <a:srgbClr val="000000"/>
            </a:solidFill>
            <a:prstDash val="solid"/>
            <a:round/>
            <a:headEnd len="sm" w="sm" type="none"/>
            <a:tailEnd len="sm" w="sm" type="none"/>
          </a:ln>
        </p:spPr>
        <p:txBody>
          <a:bodyPr anchorCtr="0" anchor="ctr" bIns="60975" lIns="60975" spcFirstLastPara="1" rIns="60975" wrap="square" tIns="60975">
            <a:noAutofit/>
          </a:bodyPr>
          <a:lstStyle/>
          <a:p>
            <a:pPr indent="0" lvl="0" marL="0" rtl="0" algn="ctr">
              <a:spcBef>
                <a:spcPts val="0"/>
              </a:spcBef>
              <a:spcAft>
                <a:spcPts val="0"/>
              </a:spcAft>
              <a:buNone/>
            </a:pPr>
            <a:r>
              <a:t/>
            </a:r>
            <a:endParaRPr sz="934">
              <a:latin typeface="Maven Pro"/>
              <a:ea typeface="Maven Pro"/>
              <a:cs typeface="Maven Pro"/>
              <a:sym typeface="Maven Pro"/>
            </a:endParaRPr>
          </a:p>
        </p:txBody>
      </p:sp>
      <p:sp>
        <p:nvSpPr>
          <p:cNvPr id="311" name="Google Shape;311;p23"/>
          <p:cNvSpPr/>
          <p:nvPr/>
        </p:nvSpPr>
        <p:spPr>
          <a:xfrm flipH="1" rot="10563333">
            <a:off x="1694879" y="2713994"/>
            <a:ext cx="1604902" cy="52005"/>
          </a:xfrm>
          <a:prstGeom prst="rightArrow">
            <a:avLst>
              <a:gd fmla="val 100000" name="adj1"/>
              <a:gd fmla="val 127339" name="adj2"/>
            </a:avLst>
          </a:prstGeom>
          <a:solidFill>
            <a:schemeClr val="lt1"/>
          </a:solidFill>
          <a:ln cap="flat" cmpd="sng" w="6325">
            <a:solidFill>
              <a:schemeClr val="dk1"/>
            </a:solidFill>
            <a:prstDash val="solid"/>
            <a:round/>
            <a:headEnd len="sm" w="sm" type="none"/>
            <a:tailEnd len="sm" w="sm" type="none"/>
          </a:ln>
        </p:spPr>
        <p:txBody>
          <a:bodyPr anchorCtr="0" anchor="ctr" bIns="60975" lIns="60975" spcFirstLastPara="1" rIns="60975" wrap="square" tIns="60975">
            <a:noAutofit/>
          </a:bodyPr>
          <a:lstStyle/>
          <a:p>
            <a:pPr indent="0" lvl="0" marL="0" rtl="0" algn="ctr">
              <a:spcBef>
                <a:spcPts val="0"/>
              </a:spcBef>
              <a:spcAft>
                <a:spcPts val="0"/>
              </a:spcAft>
              <a:buNone/>
            </a:pPr>
            <a:r>
              <a:t/>
            </a:r>
            <a:endParaRPr sz="934">
              <a:latin typeface="Maven Pro"/>
              <a:ea typeface="Maven Pro"/>
              <a:cs typeface="Maven Pro"/>
              <a:sym typeface="Maven Pro"/>
            </a:endParaRPr>
          </a:p>
        </p:txBody>
      </p:sp>
      <p:sp>
        <p:nvSpPr>
          <p:cNvPr id="312" name="Google Shape;312;p23"/>
          <p:cNvSpPr txBox="1"/>
          <p:nvPr/>
        </p:nvSpPr>
        <p:spPr>
          <a:xfrm>
            <a:off x="2873655" y="2349753"/>
            <a:ext cx="1900800" cy="267000"/>
          </a:xfrm>
          <a:prstGeom prst="rect">
            <a:avLst/>
          </a:prstGeom>
          <a:noFill/>
          <a:ln>
            <a:noFill/>
          </a:ln>
        </p:spPr>
        <p:txBody>
          <a:bodyPr anchorCtr="0" anchor="t" bIns="60975" lIns="60975" spcFirstLastPara="1" rIns="60975" wrap="square" tIns="60975">
            <a:spAutoFit/>
          </a:bodyPr>
          <a:lstStyle/>
          <a:p>
            <a:pPr indent="0" lvl="0" marL="0" rtl="0" algn="l">
              <a:spcBef>
                <a:spcPts val="0"/>
              </a:spcBef>
              <a:spcAft>
                <a:spcPts val="0"/>
              </a:spcAft>
              <a:buNone/>
            </a:pPr>
            <a:r>
              <a:rPr lang="en" sz="934">
                <a:solidFill>
                  <a:schemeClr val="dk1"/>
                </a:solidFill>
                <a:latin typeface="Share Tech"/>
                <a:ea typeface="Share Tech"/>
                <a:cs typeface="Share Tech"/>
                <a:sym typeface="Share Tech"/>
              </a:rPr>
              <a:t>Mobility Friction Zone (Q5)</a:t>
            </a:r>
            <a:endParaRPr sz="934">
              <a:solidFill>
                <a:schemeClr val="dk1"/>
              </a:solidFill>
              <a:latin typeface="Share Tech"/>
              <a:ea typeface="Share Tech"/>
              <a:cs typeface="Share Tech"/>
              <a:sym typeface="Share Tech"/>
            </a:endParaRPr>
          </a:p>
        </p:txBody>
      </p:sp>
      <p:sp>
        <p:nvSpPr>
          <p:cNvPr id="313" name="Google Shape;313;p23"/>
          <p:cNvSpPr txBox="1"/>
          <p:nvPr/>
        </p:nvSpPr>
        <p:spPr>
          <a:xfrm>
            <a:off x="4295175" y="1401763"/>
            <a:ext cx="4610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Share Tech"/>
                <a:ea typeface="Share Tech"/>
                <a:cs typeface="Share Tech"/>
                <a:sym typeface="Share Tech"/>
              </a:rPr>
              <a:t>We used a </a:t>
            </a:r>
            <a:r>
              <a:rPr lang="en" sz="1500">
                <a:solidFill>
                  <a:schemeClr val="accent5"/>
                </a:solidFill>
                <a:latin typeface="Share Tech"/>
                <a:ea typeface="Share Tech"/>
                <a:cs typeface="Share Tech"/>
                <a:sym typeface="Share Tech"/>
              </a:rPr>
              <a:t>DBSCAN algorithm</a:t>
            </a:r>
            <a:r>
              <a:rPr lang="en" sz="1500">
                <a:solidFill>
                  <a:schemeClr val="dk1"/>
                </a:solidFill>
                <a:latin typeface="Share Tech"/>
                <a:ea typeface="Share Tech"/>
                <a:cs typeface="Share Tech"/>
                <a:sym typeface="Share Tech"/>
              </a:rPr>
              <a:t> to group the data into the red clusters you see here. These clusters highlight Seattle’s biggest hurdles: steep hills and busy, unprotected crossings. By mapping these "Friction Zones," we can show exactly where getting around becomes slow or dangerous.| </a:t>
            </a:r>
            <a:r>
              <a:rPr b="1" lang="en" sz="1500">
                <a:solidFill>
                  <a:schemeClr val="dk1"/>
                </a:solidFill>
                <a:latin typeface="Share Tech"/>
                <a:ea typeface="Share Tech"/>
                <a:cs typeface="Share Tech"/>
                <a:sym typeface="Share Tech"/>
              </a:rPr>
              <a:t>Q2, Q3, Q5</a:t>
            </a:r>
            <a:endParaRPr b="1" sz="1500">
              <a:solidFill>
                <a:schemeClr val="dk1"/>
              </a:solidFill>
              <a:latin typeface="Share Tech"/>
              <a:ea typeface="Share Tech"/>
              <a:cs typeface="Share Tech"/>
              <a:sym typeface="Share Tech"/>
            </a:endParaRPr>
          </a:p>
        </p:txBody>
      </p:sp>
      <p:pic>
        <p:nvPicPr>
          <p:cNvPr id="314" name="Google Shape;314;p23" title="Screenshot 2026-02-07 at 3.46.19 PM.png"/>
          <p:cNvPicPr preferRelativeResize="0"/>
          <p:nvPr/>
        </p:nvPicPr>
        <p:blipFill>
          <a:blip r:embed="rId4">
            <a:alphaModFix/>
          </a:blip>
          <a:stretch>
            <a:fillRect/>
          </a:stretch>
        </p:blipFill>
        <p:spPr>
          <a:xfrm>
            <a:off x="4970144" y="3189404"/>
            <a:ext cx="3260458" cy="1126075"/>
          </a:xfrm>
          <a:prstGeom prst="rect">
            <a:avLst/>
          </a:prstGeom>
          <a:noFill/>
          <a:ln>
            <a:noFill/>
          </a:ln>
        </p:spPr>
      </p:pic>
      <p:sp>
        <p:nvSpPr>
          <p:cNvPr id="315" name="Google Shape;315;p23"/>
          <p:cNvSpPr txBox="1"/>
          <p:nvPr/>
        </p:nvSpPr>
        <p:spPr>
          <a:xfrm>
            <a:off x="6259100" y="4734050"/>
            <a:ext cx="3030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aven Pro"/>
                <a:ea typeface="Maven Pro"/>
                <a:cs typeface="Maven Pro"/>
                <a:sym typeface="Maven Pro"/>
              </a:rPr>
              <a:t>Data Analysis and Data Visualization</a:t>
            </a:r>
            <a:endParaRPr sz="1300">
              <a:solidFill>
                <a:schemeClr val="dk1"/>
              </a:solidFill>
              <a:latin typeface="Maven Pro"/>
              <a:ea typeface="Maven Pro"/>
              <a:cs typeface="Maven Pro"/>
              <a:sym typeface="Maven Pro"/>
            </a:endParaRPr>
          </a:p>
        </p:txBody>
      </p:sp>
      <p:sp>
        <p:nvSpPr>
          <p:cNvPr id="316" name="Google Shape;316;p23"/>
          <p:cNvSpPr txBox="1"/>
          <p:nvPr/>
        </p:nvSpPr>
        <p:spPr>
          <a:xfrm>
            <a:off x="629750" y="3954425"/>
            <a:ext cx="29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Share Tech"/>
                <a:ea typeface="Share Tech"/>
                <a:cs typeface="Share Tech"/>
                <a:sym typeface="Share Tech"/>
              </a:rPr>
              <a:t>Seattle’s Biggest Hurdles</a:t>
            </a:r>
            <a:endParaRPr b="1">
              <a:latin typeface="Share Tech"/>
              <a:ea typeface="Share Tech"/>
              <a:cs typeface="Share Tech"/>
              <a:sym typeface="Share Tec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4"/>
          <p:cNvPicPr preferRelativeResize="0"/>
          <p:nvPr/>
        </p:nvPicPr>
        <p:blipFill>
          <a:blip r:embed="rId3">
            <a:alphaModFix/>
          </a:blip>
          <a:stretch>
            <a:fillRect/>
          </a:stretch>
        </p:blipFill>
        <p:spPr>
          <a:xfrm>
            <a:off x="502050" y="623900"/>
            <a:ext cx="5933875" cy="3728674"/>
          </a:xfrm>
          <a:prstGeom prst="rect">
            <a:avLst/>
          </a:prstGeom>
          <a:noFill/>
          <a:ln>
            <a:noFill/>
          </a:ln>
        </p:spPr>
      </p:pic>
      <p:sp>
        <p:nvSpPr>
          <p:cNvPr id="322" name="Google Shape;322;p24"/>
          <p:cNvSpPr/>
          <p:nvPr/>
        </p:nvSpPr>
        <p:spPr>
          <a:xfrm>
            <a:off x="2981575" y="833575"/>
            <a:ext cx="747600" cy="2715900"/>
          </a:xfrm>
          <a:prstGeom prst="ellipse">
            <a:avLst/>
          </a:prstGeom>
          <a:noFill/>
          <a:ln cap="flat" cmpd="sng" w="28575">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323" name="Google Shape;323;p24"/>
          <p:cNvSpPr/>
          <p:nvPr/>
        </p:nvSpPr>
        <p:spPr>
          <a:xfrm flipH="1" rot="9331196">
            <a:off x="4035391" y="1804434"/>
            <a:ext cx="2835825" cy="84441"/>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324" name="Google Shape;324;p24"/>
          <p:cNvSpPr txBox="1"/>
          <p:nvPr/>
        </p:nvSpPr>
        <p:spPr>
          <a:xfrm>
            <a:off x="6761300" y="707308"/>
            <a:ext cx="227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hare Tech"/>
                <a:ea typeface="Share Tech"/>
                <a:cs typeface="Share Tech"/>
                <a:sym typeface="Share Tech"/>
              </a:rPr>
              <a:t>Long Whiskers = High Variance: Accessibility is a hyper-local, block-by-block challenge</a:t>
            </a:r>
            <a:endParaRPr>
              <a:solidFill>
                <a:schemeClr val="dk1"/>
              </a:solidFill>
              <a:latin typeface="Share Tech"/>
              <a:ea typeface="Share Tech"/>
              <a:cs typeface="Share Tech"/>
              <a:sym typeface="Share Tech"/>
            </a:endParaRPr>
          </a:p>
        </p:txBody>
      </p:sp>
      <p:sp>
        <p:nvSpPr>
          <p:cNvPr id="325" name="Google Shape;325;p24"/>
          <p:cNvSpPr txBox="1"/>
          <p:nvPr/>
        </p:nvSpPr>
        <p:spPr>
          <a:xfrm>
            <a:off x="6811275" y="1869050"/>
            <a:ext cx="20217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Share Tech"/>
                <a:ea typeface="Share Tech"/>
                <a:cs typeface="Share Tech"/>
                <a:sym typeface="Share Tech"/>
              </a:rPr>
              <a:t>✅ Q5 (Friction Zones):</a:t>
            </a:r>
            <a:r>
              <a:rPr lang="en" sz="1100">
                <a:solidFill>
                  <a:schemeClr val="dk1"/>
                </a:solidFill>
                <a:latin typeface="Share Tech"/>
                <a:ea typeface="Share Tech"/>
                <a:cs typeface="Share Tech"/>
                <a:sym typeface="Share Tech"/>
              </a:rPr>
              <a:t> Identified distinct </a:t>
            </a:r>
            <a:r>
              <a:rPr lang="en" sz="1100">
                <a:solidFill>
                  <a:schemeClr val="accent5"/>
                </a:solidFill>
                <a:latin typeface="Share Tech"/>
                <a:ea typeface="Share Tech"/>
                <a:cs typeface="Share Tech"/>
                <a:sym typeface="Share Tech"/>
              </a:rPr>
              <a:t>"Mobility Friction Zones"</a:t>
            </a:r>
            <a:r>
              <a:rPr lang="en" sz="1100">
                <a:solidFill>
                  <a:schemeClr val="dk1"/>
                </a:solidFill>
                <a:latin typeface="Share Tech"/>
                <a:ea typeface="Share Tech"/>
                <a:cs typeface="Share Tech"/>
                <a:sym typeface="Share Tech"/>
              </a:rPr>
              <a:t> using DBSCAN clustering (Red Clusters).</a:t>
            </a:r>
            <a:endParaRPr sz="1100">
              <a:solidFill>
                <a:schemeClr val="dk1"/>
              </a:solidFill>
              <a:latin typeface="Share Tech"/>
              <a:ea typeface="Share Tech"/>
              <a:cs typeface="Share Tech"/>
              <a:sym typeface="Share Tech"/>
            </a:endParaRPr>
          </a:p>
          <a:p>
            <a:pPr indent="0" lvl="0" marL="0" rtl="0" algn="l">
              <a:spcBef>
                <a:spcPts val="0"/>
              </a:spcBef>
              <a:spcAft>
                <a:spcPts val="0"/>
              </a:spcAft>
              <a:buNone/>
            </a:pPr>
            <a:r>
              <a:rPr b="1" lang="en" sz="1100">
                <a:solidFill>
                  <a:schemeClr val="dk1"/>
                </a:solidFill>
                <a:latin typeface="Share Tech"/>
                <a:ea typeface="Share Tech"/>
                <a:cs typeface="Share Tech"/>
                <a:sym typeface="Share Tech"/>
              </a:rPr>
              <a:t>✅ Q2 (Severity):</a:t>
            </a:r>
            <a:r>
              <a:rPr lang="en" sz="1100">
                <a:solidFill>
                  <a:schemeClr val="dk1"/>
                </a:solidFill>
                <a:latin typeface="Share Tech"/>
                <a:ea typeface="Share Tech"/>
                <a:cs typeface="Share Tech"/>
                <a:sym typeface="Share Tech"/>
              </a:rPr>
              <a:t> Severity Level 5 clusters are pinpointed in the map above.</a:t>
            </a:r>
            <a:endParaRPr sz="1100">
              <a:solidFill>
                <a:schemeClr val="dk1"/>
              </a:solidFill>
              <a:latin typeface="Share Tech"/>
              <a:ea typeface="Share Tech"/>
              <a:cs typeface="Share Tech"/>
              <a:sym typeface="Share Tech"/>
            </a:endParaRPr>
          </a:p>
          <a:p>
            <a:pPr indent="0" lvl="0" marL="0" rtl="0" algn="l">
              <a:spcBef>
                <a:spcPts val="0"/>
              </a:spcBef>
              <a:spcAft>
                <a:spcPts val="0"/>
              </a:spcAft>
              <a:buNone/>
            </a:pPr>
            <a:r>
              <a:rPr b="1" lang="en" sz="1100">
                <a:solidFill>
                  <a:schemeClr val="dk1"/>
                </a:solidFill>
                <a:latin typeface="Share Tech"/>
                <a:ea typeface="Share Tech"/>
                <a:cs typeface="Share Tech"/>
                <a:sym typeface="Share Tech"/>
              </a:rPr>
              <a:t>✅ Q3 (Variance):</a:t>
            </a:r>
            <a:r>
              <a:rPr lang="en" sz="1100">
                <a:solidFill>
                  <a:schemeClr val="dk1"/>
                </a:solidFill>
                <a:latin typeface="Share Tech"/>
                <a:ea typeface="Share Tech"/>
                <a:cs typeface="Share Tech"/>
                <a:sym typeface="Share Tech"/>
              </a:rPr>
              <a:t> Boxplot reveals significant </a:t>
            </a:r>
            <a:r>
              <a:rPr lang="en" sz="1100">
                <a:solidFill>
                  <a:schemeClr val="accent5"/>
                </a:solidFill>
                <a:latin typeface="Share Tech"/>
                <a:ea typeface="Share Tech"/>
                <a:cs typeface="Share Tech"/>
                <a:sym typeface="Share Tech"/>
              </a:rPr>
              <a:t>block-by-block variance; </a:t>
            </a:r>
            <a:r>
              <a:rPr lang="en" sz="1100">
                <a:solidFill>
                  <a:schemeClr val="dk1"/>
                </a:solidFill>
                <a:latin typeface="Share Tech"/>
                <a:ea typeface="Share Tech"/>
                <a:cs typeface="Share Tech"/>
                <a:sym typeface="Share Tech"/>
              </a:rPr>
              <a:t>accessibility is a hyper-local issue.</a:t>
            </a:r>
            <a:endParaRPr sz="1100">
              <a:solidFill>
                <a:schemeClr val="dk1"/>
              </a:solidFill>
              <a:latin typeface="Share Tech"/>
              <a:ea typeface="Share Tech"/>
              <a:cs typeface="Share Tech"/>
              <a:sym typeface="Share Tech"/>
            </a:endParaRPr>
          </a:p>
        </p:txBody>
      </p:sp>
      <p:sp>
        <p:nvSpPr>
          <p:cNvPr id="326" name="Google Shape;326;p24"/>
          <p:cNvSpPr txBox="1"/>
          <p:nvPr/>
        </p:nvSpPr>
        <p:spPr>
          <a:xfrm>
            <a:off x="6259100" y="4734050"/>
            <a:ext cx="3030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aven Pro"/>
                <a:ea typeface="Maven Pro"/>
                <a:cs typeface="Maven Pro"/>
                <a:sym typeface="Maven Pro"/>
              </a:rPr>
              <a:t>Data Analysis and Data Visualization</a:t>
            </a:r>
            <a:endParaRPr sz="1300">
              <a:solidFill>
                <a:schemeClr val="dk1"/>
              </a:solidFill>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5"/>
          <p:cNvSpPr txBox="1"/>
          <p:nvPr>
            <p:ph type="title"/>
          </p:nvPr>
        </p:nvSpPr>
        <p:spPr>
          <a:xfrm>
            <a:off x="416000" y="154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The Accessibility Index &amp; Solution </a:t>
            </a:r>
            <a:r>
              <a:rPr lang="en">
                <a:solidFill>
                  <a:schemeClr val="accent2"/>
                </a:solidFill>
              </a:rPr>
              <a:t> </a:t>
            </a:r>
            <a:endParaRPr>
              <a:solidFill>
                <a:schemeClr val="accent2"/>
              </a:solidFill>
            </a:endParaRPr>
          </a:p>
        </p:txBody>
      </p:sp>
      <p:sp>
        <p:nvSpPr>
          <p:cNvPr id="332" name="Google Shape;332;p25"/>
          <p:cNvSpPr txBox="1"/>
          <p:nvPr/>
        </p:nvSpPr>
        <p:spPr>
          <a:xfrm>
            <a:off x="589625" y="831475"/>
            <a:ext cx="500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Share Tech"/>
                <a:ea typeface="Share Tech"/>
                <a:cs typeface="Share Tech"/>
                <a:sym typeface="Share Tech"/>
              </a:rPr>
              <a:t>Deployment: A Dynamic Accessibility Index for Seattle</a:t>
            </a:r>
            <a:endParaRPr sz="1900">
              <a:solidFill>
                <a:schemeClr val="dk1"/>
              </a:solidFill>
              <a:latin typeface="Share Tech"/>
              <a:ea typeface="Share Tech"/>
              <a:cs typeface="Share Tech"/>
              <a:sym typeface="Share Tech"/>
            </a:endParaRPr>
          </a:p>
        </p:txBody>
      </p:sp>
      <p:pic>
        <p:nvPicPr>
          <p:cNvPr id="333" name="Google Shape;333;p25"/>
          <p:cNvPicPr preferRelativeResize="0"/>
          <p:nvPr/>
        </p:nvPicPr>
        <p:blipFill>
          <a:blip r:embed="rId3">
            <a:alphaModFix/>
          </a:blip>
          <a:stretch>
            <a:fillRect/>
          </a:stretch>
        </p:blipFill>
        <p:spPr>
          <a:xfrm>
            <a:off x="538949" y="1366900"/>
            <a:ext cx="4848774" cy="3395600"/>
          </a:xfrm>
          <a:prstGeom prst="rect">
            <a:avLst/>
          </a:prstGeom>
          <a:noFill/>
          <a:ln>
            <a:noFill/>
          </a:ln>
        </p:spPr>
      </p:pic>
      <p:sp>
        <p:nvSpPr>
          <p:cNvPr id="334" name="Google Shape;334;p25"/>
          <p:cNvSpPr txBox="1"/>
          <p:nvPr/>
        </p:nvSpPr>
        <p:spPr>
          <a:xfrm>
            <a:off x="5594825" y="1490228"/>
            <a:ext cx="3000000" cy="239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chemeClr val="dk1"/>
                </a:solidFill>
                <a:latin typeface="Share Tech"/>
                <a:ea typeface="Share Tech"/>
                <a:cs typeface="Share Tech"/>
                <a:sym typeface="Share Tech"/>
              </a:rPr>
              <a:t>✅ Q7 (Index Construction):</a:t>
            </a:r>
            <a:r>
              <a:rPr lang="en" sz="1200">
                <a:solidFill>
                  <a:schemeClr val="dk1"/>
                </a:solidFill>
                <a:latin typeface="Share Tech"/>
                <a:ea typeface="Share Tech"/>
                <a:cs typeface="Share Tech"/>
                <a:sym typeface="Share Tech"/>
              </a:rPr>
              <a:t> Constructed a </a:t>
            </a:r>
            <a:r>
              <a:rPr b="1" lang="en" sz="1200">
                <a:solidFill>
                  <a:schemeClr val="dk1"/>
                </a:solidFill>
                <a:latin typeface="Share Tech"/>
                <a:ea typeface="Share Tech"/>
                <a:cs typeface="Share Tech"/>
                <a:sym typeface="Share Tech"/>
              </a:rPr>
              <a:t>Predictive Accessibility Index</a:t>
            </a:r>
            <a:r>
              <a:rPr lang="en" sz="1200">
                <a:solidFill>
                  <a:schemeClr val="dk1"/>
                </a:solidFill>
                <a:latin typeface="Share Tech"/>
                <a:ea typeface="Share Tech"/>
                <a:cs typeface="Share Tech"/>
                <a:sym typeface="Share Tech"/>
              </a:rPr>
              <a:t> (1-5 Scale) using the Stacking Regressor.</a:t>
            </a:r>
            <a:endParaRPr sz="1200">
              <a:solidFill>
                <a:schemeClr val="dk1"/>
              </a:solidFill>
              <a:latin typeface="Share Tech"/>
              <a:ea typeface="Share Tech"/>
              <a:cs typeface="Share Tech"/>
              <a:sym typeface="Share Tech"/>
            </a:endParaRPr>
          </a:p>
          <a:p>
            <a:pPr indent="0" lvl="0" marL="0" rtl="0" algn="l">
              <a:lnSpc>
                <a:spcPct val="115000"/>
              </a:lnSpc>
              <a:spcBef>
                <a:spcPts val="1200"/>
              </a:spcBef>
              <a:spcAft>
                <a:spcPts val="0"/>
              </a:spcAft>
              <a:buNone/>
            </a:pPr>
            <a:r>
              <a:rPr b="1" lang="en" sz="1200">
                <a:solidFill>
                  <a:schemeClr val="dk1"/>
                </a:solidFill>
                <a:latin typeface="Share Tech"/>
                <a:ea typeface="Share Tech"/>
                <a:cs typeface="Share Tech"/>
                <a:sym typeface="Share Tech"/>
              </a:rPr>
              <a:t>Deployment:</a:t>
            </a:r>
            <a:r>
              <a:rPr lang="en" sz="1200">
                <a:solidFill>
                  <a:schemeClr val="dk1"/>
                </a:solidFill>
                <a:latin typeface="Share Tech"/>
                <a:ea typeface="Share Tech"/>
                <a:cs typeface="Share Tech"/>
                <a:sym typeface="Share Tech"/>
              </a:rPr>
              <a:t> The Index is deployed to a live web portal for public use (Link: [</a:t>
            </a:r>
            <a:r>
              <a:rPr lang="en" sz="1250" u="sng">
                <a:solidFill>
                  <a:schemeClr val="dk1"/>
                </a:solidFill>
                <a:highlight>
                  <a:schemeClr val="lt1"/>
                </a:highlight>
                <a:latin typeface="Share Tech"/>
                <a:ea typeface="Share Tech"/>
                <a:cs typeface="Share Tech"/>
                <a:sym typeface="Share Tech"/>
                <a:hlinkClick r:id="rId4">
                  <a:extLst>
                    <a:ext uri="{A12FA001-AC4F-418D-AE19-62706E023703}">
                      <ahyp:hlinkClr val="tx"/>
                    </a:ext>
                  </a:extLst>
                </a:hlinkClick>
              </a:rPr>
              <a:t>https://willyh23.github.io/Datathon-Project-/</a:t>
            </a:r>
            <a:r>
              <a:rPr lang="en" sz="1200">
                <a:solidFill>
                  <a:schemeClr val="dk1"/>
                </a:solidFill>
                <a:latin typeface="Share Tech"/>
                <a:ea typeface="Share Tech"/>
                <a:cs typeface="Share Tech"/>
                <a:sym typeface="Share Tech"/>
              </a:rPr>
              <a:t>]).</a:t>
            </a:r>
            <a:endParaRPr sz="1200">
              <a:solidFill>
                <a:schemeClr val="dk1"/>
              </a:solidFill>
              <a:latin typeface="Share Tech"/>
              <a:ea typeface="Share Tech"/>
              <a:cs typeface="Share Tech"/>
              <a:sym typeface="Share Tech"/>
            </a:endParaRPr>
          </a:p>
          <a:p>
            <a:pPr indent="0" lvl="0" marL="0" rtl="0" algn="l">
              <a:lnSpc>
                <a:spcPct val="115000"/>
              </a:lnSpc>
              <a:spcBef>
                <a:spcPts val="1200"/>
              </a:spcBef>
              <a:spcAft>
                <a:spcPts val="1200"/>
              </a:spcAft>
              <a:buNone/>
            </a:pPr>
            <a:r>
              <a:rPr b="1" lang="en" sz="1200">
                <a:solidFill>
                  <a:schemeClr val="dk1"/>
                </a:solidFill>
                <a:latin typeface="Share Tech"/>
                <a:ea typeface="Share Tech"/>
                <a:cs typeface="Share Tech"/>
                <a:sym typeface="Share Tech"/>
              </a:rPr>
              <a:t>Accuracy:</a:t>
            </a:r>
            <a:r>
              <a:rPr lang="en" sz="1200">
                <a:solidFill>
                  <a:schemeClr val="dk1"/>
                </a:solidFill>
                <a:latin typeface="Share Tech"/>
                <a:ea typeface="Share Tech"/>
                <a:cs typeface="Share Tech"/>
                <a:sym typeface="Share Tech"/>
              </a:rPr>
              <a:t> Model predictions align closely with ground truth (Low RMSE).</a:t>
            </a:r>
            <a:endParaRPr sz="1200">
              <a:solidFill>
                <a:schemeClr val="dk1"/>
              </a:solidFill>
              <a:latin typeface="Share Tech"/>
              <a:ea typeface="Share Tech"/>
              <a:cs typeface="Share Tech"/>
              <a:sym typeface="Share Tech"/>
            </a:endParaRPr>
          </a:p>
        </p:txBody>
      </p:sp>
      <p:sp>
        <p:nvSpPr>
          <p:cNvPr id="335" name="Google Shape;335;p25"/>
          <p:cNvSpPr txBox="1"/>
          <p:nvPr/>
        </p:nvSpPr>
        <p:spPr>
          <a:xfrm>
            <a:off x="6259100" y="4734050"/>
            <a:ext cx="3030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Maven Pro"/>
                <a:ea typeface="Maven Pro"/>
                <a:cs typeface="Maven Pro"/>
                <a:sym typeface="Maven Pro"/>
              </a:rPr>
              <a:t>Data Analysis and Data Visualization</a:t>
            </a:r>
            <a:endParaRPr sz="1300">
              <a:solidFill>
                <a:schemeClr val="dk1"/>
              </a:solidFill>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6"/>
          <p:cNvSpPr txBox="1"/>
          <p:nvPr>
            <p:ph type="title"/>
          </p:nvPr>
        </p:nvSpPr>
        <p:spPr>
          <a:xfrm>
            <a:off x="6056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WHAT THIS TELLS US</a:t>
            </a:r>
            <a:endParaRPr>
              <a:solidFill>
                <a:schemeClr val="accent2"/>
              </a:solidFill>
            </a:endParaRPr>
          </a:p>
        </p:txBody>
      </p:sp>
      <p:sp>
        <p:nvSpPr>
          <p:cNvPr id="341" name="Google Shape;341;p26"/>
          <p:cNvSpPr/>
          <p:nvPr/>
        </p:nvSpPr>
        <p:spPr>
          <a:xfrm>
            <a:off x="8309600" y="4310400"/>
            <a:ext cx="833100" cy="83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txBox="1"/>
          <p:nvPr/>
        </p:nvSpPr>
        <p:spPr>
          <a:xfrm>
            <a:off x="7992808" y="4485498"/>
            <a:ext cx="1466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hare Tech"/>
                <a:ea typeface="Share Tech"/>
                <a:cs typeface="Share Tech"/>
                <a:sym typeface="Share Tech"/>
              </a:rPr>
              <a:t>03</a:t>
            </a:r>
            <a:endParaRPr sz="2000">
              <a:solidFill>
                <a:schemeClr val="dk1"/>
              </a:solidFill>
              <a:latin typeface="Share Tech"/>
              <a:ea typeface="Share Tech"/>
              <a:cs typeface="Share Tech"/>
              <a:sym typeface="Share Tech"/>
            </a:endParaRPr>
          </a:p>
        </p:txBody>
      </p:sp>
      <p:sp>
        <p:nvSpPr>
          <p:cNvPr id="343" name="Google Shape;343;p26"/>
          <p:cNvSpPr txBox="1"/>
          <p:nvPr/>
        </p:nvSpPr>
        <p:spPr>
          <a:xfrm>
            <a:off x="6996175" y="4544751"/>
            <a:ext cx="14667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ven Pro"/>
                <a:ea typeface="Maven Pro"/>
                <a:cs typeface="Maven Pro"/>
                <a:sym typeface="Maven Pro"/>
              </a:rPr>
              <a:t>Conclusion</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p:txBody>
      </p:sp>
      <p:sp>
        <p:nvSpPr>
          <p:cNvPr id="344" name="Google Shape;344;p26"/>
          <p:cNvSpPr txBox="1"/>
          <p:nvPr/>
        </p:nvSpPr>
        <p:spPr>
          <a:xfrm>
            <a:off x="605600" y="1248500"/>
            <a:ext cx="7896600" cy="240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700">
                <a:solidFill>
                  <a:schemeClr val="dk1"/>
                </a:solidFill>
                <a:latin typeface="Share Tech"/>
                <a:ea typeface="Share Tech"/>
                <a:cs typeface="Share Tech"/>
                <a:sym typeface="Share Tech"/>
              </a:rPr>
              <a:t>1. Key Takeaways</a:t>
            </a:r>
            <a:endParaRPr b="1" sz="1700">
              <a:solidFill>
                <a:schemeClr val="dk1"/>
              </a:solidFill>
              <a:latin typeface="Share Tech"/>
              <a:ea typeface="Share Tech"/>
              <a:cs typeface="Share Tech"/>
              <a:sym typeface="Share Tech"/>
            </a:endParaRPr>
          </a:p>
          <a:p>
            <a:pPr indent="-336550" lvl="0" marL="457200" rtl="0" algn="l">
              <a:lnSpc>
                <a:spcPct val="115000"/>
              </a:lnSpc>
              <a:spcBef>
                <a:spcPts val="1200"/>
              </a:spcBef>
              <a:spcAft>
                <a:spcPts val="0"/>
              </a:spcAft>
              <a:buClr>
                <a:schemeClr val="dk1"/>
              </a:buClr>
              <a:buSzPts val="1700"/>
              <a:buChar char="●"/>
            </a:pPr>
            <a:r>
              <a:rPr lang="en" sz="1700">
                <a:solidFill>
                  <a:schemeClr val="accent5"/>
                </a:solidFill>
                <a:latin typeface="Share Tech"/>
                <a:ea typeface="Share Tech"/>
                <a:cs typeface="Share Tech"/>
                <a:sym typeface="Share Tech"/>
              </a:rPr>
              <a:t>Granular Insight</a:t>
            </a:r>
            <a:r>
              <a:rPr b="1" lang="en" sz="1700">
                <a:solidFill>
                  <a:schemeClr val="dk1"/>
                </a:solidFill>
                <a:latin typeface="Share Tech"/>
                <a:ea typeface="Share Tech"/>
                <a:cs typeface="Share Tech"/>
                <a:sym typeface="Share Tech"/>
              </a:rPr>
              <a:t>:</a:t>
            </a:r>
            <a:r>
              <a:rPr lang="en" sz="1700">
                <a:solidFill>
                  <a:schemeClr val="dk1"/>
                </a:solidFill>
                <a:latin typeface="Share Tech"/>
                <a:ea typeface="Share Tech"/>
                <a:cs typeface="Share Tech"/>
                <a:sym typeface="Share Tech"/>
              </a:rPr>
              <a:t> Successfully processed over </a:t>
            </a:r>
            <a:r>
              <a:rPr lang="en" sz="1700">
                <a:solidFill>
                  <a:schemeClr val="accent5"/>
                </a:solidFill>
                <a:latin typeface="Share Tech"/>
                <a:ea typeface="Share Tech"/>
                <a:cs typeface="Share Tech"/>
                <a:sym typeface="Share Tech"/>
              </a:rPr>
              <a:t>81,000 geospatial records</a:t>
            </a:r>
            <a:r>
              <a:rPr lang="en" sz="1700">
                <a:solidFill>
                  <a:schemeClr val="dk1"/>
                </a:solidFill>
                <a:latin typeface="Share Tech"/>
                <a:ea typeface="Share Tech"/>
                <a:cs typeface="Share Tech"/>
                <a:sym typeface="Share Tech"/>
              </a:rPr>
              <a:t> to shift from neighborhood-level generalizations to </a:t>
            </a:r>
            <a:r>
              <a:rPr lang="en" sz="1700">
                <a:solidFill>
                  <a:schemeClr val="accent5"/>
                </a:solidFill>
                <a:latin typeface="Share Tech"/>
                <a:ea typeface="Share Tech"/>
                <a:cs typeface="Share Tech"/>
                <a:sym typeface="Share Tech"/>
              </a:rPr>
              <a:t>block-by-block</a:t>
            </a:r>
            <a:r>
              <a:rPr lang="en" sz="1700">
                <a:solidFill>
                  <a:schemeClr val="dk1"/>
                </a:solidFill>
                <a:latin typeface="Share Tech"/>
                <a:ea typeface="Share Tech"/>
                <a:cs typeface="Share Tech"/>
                <a:sym typeface="Share Tech"/>
              </a:rPr>
              <a:t> precision.</a:t>
            </a:r>
            <a:endParaRPr sz="1700">
              <a:solidFill>
                <a:schemeClr val="dk1"/>
              </a:solidFill>
              <a:latin typeface="Share Tech"/>
              <a:ea typeface="Share Tech"/>
              <a:cs typeface="Share Tech"/>
              <a:sym typeface="Share Tech"/>
            </a:endParaRPr>
          </a:p>
          <a:p>
            <a:pPr indent="-336550" lvl="0" marL="457200" rtl="0" algn="l">
              <a:lnSpc>
                <a:spcPct val="115000"/>
              </a:lnSpc>
              <a:spcBef>
                <a:spcPts val="0"/>
              </a:spcBef>
              <a:spcAft>
                <a:spcPts val="0"/>
              </a:spcAft>
              <a:buClr>
                <a:schemeClr val="dk1"/>
              </a:buClr>
              <a:buSzPts val="1700"/>
              <a:buChar char="●"/>
            </a:pPr>
            <a:r>
              <a:rPr lang="en" sz="1700">
                <a:solidFill>
                  <a:schemeClr val="accent5"/>
                </a:solidFill>
                <a:latin typeface="Share Tech"/>
                <a:ea typeface="Share Tech"/>
                <a:cs typeface="Share Tech"/>
                <a:sym typeface="Share Tech"/>
              </a:rPr>
              <a:t>Model Reliability</a:t>
            </a:r>
            <a:r>
              <a:rPr b="1" lang="en" sz="1700">
                <a:solidFill>
                  <a:schemeClr val="dk1"/>
                </a:solidFill>
                <a:latin typeface="Share Tech"/>
                <a:ea typeface="Share Tech"/>
                <a:cs typeface="Share Tech"/>
                <a:sym typeface="Share Tech"/>
              </a:rPr>
              <a:t>:</a:t>
            </a:r>
            <a:r>
              <a:rPr lang="en" sz="1700">
                <a:solidFill>
                  <a:schemeClr val="dk1"/>
                </a:solidFill>
                <a:latin typeface="Share Tech"/>
                <a:ea typeface="Share Tech"/>
                <a:cs typeface="Share Tech"/>
                <a:sym typeface="Share Tech"/>
              </a:rPr>
              <a:t> Our Stacking Ensemble model (R²: 0.88) proves that urban friction is predictable, allowing us to fill data gaps in unmapped regions.</a:t>
            </a:r>
            <a:endParaRPr sz="1700">
              <a:solidFill>
                <a:schemeClr val="dk1"/>
              </a:solidFill>
              <a:latin typeface="Share Tech"/>
              <a:ea typeface="Share Tech"/>
              <a:cs typeface="Share Tech"/>
              <a:sym typeface="Share Tech"/>
            </a:endParaRPr>
          </a:p>
          <a:p>
            <a:pPr indent="-336550" lvl="0" marL="457200" rtl="0" algn="l">
              <a:lnSpc>
                <a:spcPct val="115000"/>
              </a:lnSpc>
              <a:spcBef>
                <a:spcPts val="0"/>
              </a:spcBef>
              <a:spcAft>
                <a:spcPts val="0"/>
              </a:spcAft>
              <a:buClr>
                <a:schemeClr val="dk1"/>
              </a:buClr>
              <a:buSzPts val="1700"/>
              <a:buChar char="●"/>
            </a:pPr>
            <a:r>
              <a:rPr lang="en" sz="1700">
                <a:solidFill>
                  <a:schemeClr val="accent5"/>
                </a:solidFill>
                <a:latin typeface="Share Tech"/>
                <a:ea typeface="Share Tech"/>
                <a:cs typeface="Share Tech"/>
                <a:sym typeface="Share Tech"/>
              </a:rPr>
              <a:t>Actionable Metrics</a:t>
            </a:r>
            <a:r>
              <a:rPr b="1" lang="en" sz="1700">
                <a:solidFill>
                  <a:schemeClr val="dk1"/>
                </a:solidFill>
                <a:latin typeface="Share Tech"/>
                <a:ea typeface="Share Tech"/>
                <a:cs typeface="Share Tech"/>
                <a:sym typeface="Share Tech"/>
              </a:rPr>
              <a:t>:</a:t>
            </a:r>
            <a:r>
              <a:rPr lang="en" sz="1700">
                <a:solidFill>
                  <a:schemeClr val="dk1"/>
                </a:solidFill>
                <a:latin typeface="Share Tech"/>
                <a:ea typeface="Share Tech"/>
                <a:cs typeface="Share Tech"/>
                <a:sym typeface="Share Tech"/>
              </a:rPr>
              <a:t> Developed a dynamic 1-5 Accessibility Index that translates raw sensor/crowdsourced data into human-centric navigation scores.</a:t>
            </a:r>
            <a:endParaRPr sz="1700">
              <a:solidFill>
                <a:schemeClr val="dk1"/>
              </a:solidFill>
              <a:latin typeface="Share Tech"/>
              <a:ea typeface="Share Tech"/>
              <a:cs typeface="Share Tech"/>
              <a:sym typeface="Share Tech"/>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7"/>
          <p:cNvSpPr txBox="1"/>
          <p:nvPr/>
        </p:nvSpPr>
        <p:spPr>
          <a:xfrm>
            <a:off x="1068300" y="466000"/>
            <a:ext cx="7007400" cy="391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700">
                <a:solidFill>
                  <a:schemeClr val="dk1"/>
                </a:solidFill>
                <a:latin typeface="Share Tech"/>
                <a:ea typeface="Share Tech"/>
                <a:cs typeface="Share Tech"/>
                <a:sym typeface="Share Tech"/>
              </a:rPr>
              <a:t>2. The Human Impact</a:t>
            </a:r>
            <a:endParaRPr b="1" sz="1700">
              <a:solidFill>
                <a:schemeClr val="dk1"/>
              </a:solidFill>
              <a:latin typeface="Share Tech"/>
              <a:ea typeface="Share Tech"/>
              <a:cs typeface="Share Tech"/>
              <a:sym typeface="Share Tech"/>
            </a:endParaRPr>
          </a:p>
          <a:p>
            <a:pPr indent="-336550" lvl="0" marL="457200" rtl="0" algn="l">
              <a:lnSpc>
                <a:spcPct val="115000"/>
              </a:lnSpc>
              <a:spcBef>
                <a:spcPts val="1200"/>
              </a:spcBef>
              <a:spcAft>
                <a:spcPts val="0"/>
              </a:spcAft>
              <a:buClr>
                <a:schemeClr val="dk1"/>
              </a:buClr>
              <a:buSzPts val="1700"/>
              <a:buChar char="●"/>
            </a:pPr>
            <a:r>
              <a:rPr lang="en" sz="1700">
                <a:solidFill>
                  <a:schemeClr val="accent5"/>
                </a:solidFill>
                <a:latin typeface="Share Tech"/>
                <a:ea typeface="Share Tech"/>
                <a:cs typeface="Share Tech"/>
                <a:sym typeface="Share Tech"/>
              </a:rPr>
              <a:t>Beyond Infrastructure</a:t>
            </a:r>
            <a:r>
              <a:rPr b="1" lang="en" sz="1700">
                <a:solidFill>
                  <a:schemeClr val="dk1"/>
                </a:solidFill>
                <a:latin typeface="Share Tech"/>
                <a:ea typeface="Share Tech"/>
                <a:cs typeface="Share Tech"/>
                <a:sym typeface="Share Tech"/>
              </a:rPr>
              <a:t>:</a:t>
            </a:r>
            <a:r>
              <a:rPr lang="en" sz="1700">
                <a:solidFill>
                  <a:schemeClr val="dk1"/>
                </a:solidFill>
                <a:latin typeface="Share Tech"/>
                <a:ea typeface="Share Tech"/>
                <a:cs typeface="Share Tech"/>
                <a:sym typeface="Share Tech"/>
              </a:rPr>
              <a:t> We moved "Beyond Prediction" to create a living tool that empowers the mobility-impaired community.</a:t>
            </a:r>
            <a:endParaRPr sz="1700">
              <a:solidFill>
                <a:schemeClr val="dk1"/>
              </a:solidFill>
              <a:latin typeface="Share Tech"/>
              <a:ea typeface="Share Tech"/>
              <a:cs typeface="Share Tech"/>
              <a:sym typeface="Share Tech"/>
            </a:endParaRPr>
          </a:p>
          <a:p>
            <a:pPr indent="-336550" lvl="0" marL="457200" rtl="0" algn="l">
              <a:lnSpc>
                <a:spcPct val="115000"/>
              </a:lnSpc>
              <a:spcBef>
                <a:spcPts val="0"/>
              </a:spcBef>
              <a:spcAft>
                <a:spcPts val="0"/>
              </a:spcAft>
              <a:buClr>
                <a:schemeClr val="dk1"/>
              </a:buClr>
              <a:buSzPts val="1700"/>
              <a:buChar char="●"/>
            </a:pPr>
            <a:r>
              <a:rPr lang="en" sz="1700">
                <a:solidFill>
                  <a:schemeClr val="accent5"/>
                </a:solidFill>
                <a:latin typeface="Share Tech"/>
                <a:ea typeface="Share Tech"/>
                <a:cs typeface="Share Tech"/>
                <a:sym typeface="Share Tech"/>
              </a:rPr>
              <a:t>Friction Reduction</a:t>
            </a:r>
            <a:r>
              <a:rPr b="1" lang="en" sz="1700">
                <a:solidFill>
                  <a:schemeClr val="dk1"/>
                </a:solidFill>
                <a:latin typeface="Share Tech"/>
                <a:ea typeface="Share Tech"/>
                <a:cs typeface="Share Tech"/>
                <a:sym typeface="Share Tech"/>
              </a:rPr>
              <a:t>:</a:t>
            </a:r>
            <a:r>
              <a:rPr lang="en" sz="1700">
                <a:solidFill>
                  <a:schemeClr val="dk1"/>
                </a:solidFill>
                <a:latin typeface="Share Tech"/>
                <a:ea typeface="Share Tech"/>
                <a:cs typeface="Share Tech"/>
                <a:sym typeface="Share Tech"/>
              </a:rPr>
              <a:t> By identifying </a:t>
            </a:r>
            <a:r>
              <a:rPr lang="en" sz="1700">
                <a:solidFill>
                  <a:schemeClr val="accent5"/>
                </a:solidFill>
                <a:latin typeface="Share Tech"/>
                <a:ea typeface="Share Tech"/>
                <a:cs typeface="Share Tech"/>
                <a:sym typeface="Share Tech"/>
              </a:rPr>
              <a:t>5</a:t>
            </a:r>
            <a:r>
              <a:rPr lang="en" sz="1700">
                <a:solidFill>
                  <a:schemeClr val="accent5"/>
                </a:solidFill>
                <a:latin typeface="Share Tech"/>
                <a:ea typeface="Share Tech"/>
                <a:cs typeface="Share Tech"/>
                <a:sym typeface="Share Tech"/>
              </a:rPr>
              <a:t> high-density "Friction Zones,"</a:t>
            </a:r>
            <a:r>
              <a:rPr lang="en" sz="1700">
                <a:solidFill>
                  <a:schemeClr val="dk1"/>
                </a:solidFill>
                <a:latin typeface="Share Tech"/>
                <a:ea typeface="Share Tech"/>
                <a:cs typeface="Share Tech"/>
                <a:sym typeface="Share Tech"/>
              </a:rPr>
              <a:t> we provide a direct roadmap for city planners to prioritize high-impact repairs.</a:t>
            </a:r>
            <a:endParaRPr sz="1700">
              <a:solidFill>
                <a:schemeClr val="dk1"/>
              </a:solidFill>
              <a:latin typeface="Share Tech"/>
              <a:ea typeface="Share Tech"/>
              <a:cs typeface="Share Tech"/>
              <a:sym typeface="Share Tech"/>
            </a:endParaRPr>
          </a:p>
          <a:p>
            <a:pPr indent="0" lvl="0" marL="0" rtl="0" algn="l">
              <a:lnSpc>
                <a:spcPct val="115000"/>
              </a:lnSpc>
              <a:spcBef>
                <a:spcPts val="1200"/>
              </a:spcBef>
              <a:spcAft>
                <a:spcPts val="0"/>
              </a:spcAft>
              <a:buNone/>
            </a:pPr>
            <a:r>
              <a:rPr b="1" lang="en" sz="1700">
                <a:solidFill>
                  <a:schemeClr val="dk1"/>
                </a:solidFill>
                <a:latin typeface="Share Tech"/>
                <a:ea typeface="Share Tech"/>
                <a:cs typeface="Share Tech"/>
                <a:sym typeface="Share Tech"/>
              </a:rPr>
              <a:t>3. Future Scalability</a:t>
            </a:r>
            <a:endParaRPr b="1" sz="1700">
              <a:solidFill>
                <a:schemeClr val="dk1"/>
              </a:solidFill>
              <a:latin typeface="Share Tech"/>
              <a:ea typeface="Share Tech"/>
              <a:cs typeface="Share Tech"/>
              <a:sym typeface="Share Tech"/>
            </a:endParaRPr>
          </a:p>
          <a:p>
            <a:pPr indent="-336550" lvl="0" marL="457200" rtl="0" algn="l">
              <a:lnSpc>
                <a:spcPct val="115000"/>
              </a:lnSpc>
              <a:spcBef>
                <a:spcPts val="1200"/>
              </a:spcBef>
              <a:spcAft>
                <a:spcPts val="0"/>
              </a:spcAft>
              <a:buClr>
                <a:schemeClr val="dk1"/>
              </a:buClr>
              <a:buSzPts val="1700"/>
              <a:buChar char="●"/>
            </a:pPr>
            <a:r>
              <a:rPr lang="en" sz="1700">
                <a:solidFill>
                  <a:schemeClr val="accent5"/>
                </a:solidFill>
                <a:latin typeface="Share Tech"/>
                <a:ea typeface="Share Tech"/>
                <a:cs typeface="Share Tech"/>
                <a:sym typeface="Share Tech"/>
              </a:rPr>
              <a:t>Real-time Integration</a:t>
            </a:r>
            <a:r>
              <a:rPr b="1" lang="en" sz="1700">
                <a:solidFill>
                  <a:schemeClr val="dk1"/>
                </a:solidFill>
                <a:latin typeface="Share Tech"/>
                <a:ea typeface="Share Tech"/>
                <a:cs typeface="Share Tech"/>
                <a:sym typeface="Share Tech"/>
              </a:rPr>
              <a:t>:</a:t>
            </a:r>
            <a:r>
              <a:rPr lang="en" sz="1700">
                <a:solidFill>
                  <a:schemeClr val="dk1"/>
                </a:solidFill>
                <a:latin typeface="Share Tech"/>
                <a:ea typeface="Share Tech"/>
                <a:cs typeface="Share Tech"/>
                <a:sym typeface="Share Tech"/>
              </a:rPr>
              <a:t> Expanding the </a:t>
            </a:r>
            <a:r>
              <a:rPr b="1" lang="en" sz="1700" u="sng">
                <a:solidFill>
                  <a:schemeClr val="hlink"/>
                </a:solidFill>
                <a:latin typeface="Share Tech"/>
                <a:ea typeface="Share Tech"/>
                <a:cs typeface="Share Tech"/>
                <a:sym typeface="Share Tech"/>
                <a:hlinkClick r:id="rId3"/>
              </a:rPr>
              <a:t>Live Web Portal</a:t>
            </a:r>
            <a:r>
              <a:rPr lang="en" sz="1700">
                <a:solidFill>
                  <a:schemeClr val="dk1"/>
                </a:solidFill>
                <a:latin typeface="Share Tech"/>
                <a:ea typeface="Share Tech"/>
                <a:cs typeface="Share Tech"/>
                <a:sym typeface="Share Tech"/>
              </a:rPr>
              <a:t> to include real-time construction feeds (Q6 context).</a:t>
            </a:r>
            <a:endParaRPr sz="1700">
              <a:solidFill>
                <a:schemeClr val="dk1"/>
              </a:solidFill>
              <a:latin typeface="Share Tech"/>
              <a:ea typeface="Share Tech"/>
              <a:cs typeface="Share Tech"/>
              <a:sym typeface="Share Tech"/>
            </a:endParaRPr>
          </a:p>
          <a:p>
            <a:pPr indent="-336550" lvl="0" marL="457200" rtl="0" algn="l">
              <a:lnSpc>
                <a:spcPct val="115000"/>
              </a:lnSpc>
              <a:spcBef>
                <a:spcPts val="0"/>
              </a:spcBef>
              <a:spcAft>
                <a:spcPts val="0"/>
              </a:spcAft>
              <a:buClr>
                <a:schemeClr val="dk1"/>
              </a:buClr>
              <a:buSzPts val="1700"/>
              <a:buChar char="●"/>
            </a:pPr>
            <a:r>
              <a:rPr lang="en" sz="1700">
                <a:solidFill>
                  <a:schemeClr val="accent5"/>
                </a:solidFill>
                <a:latin typeface="Share Tech"/>
                <a:ea typeface="Share Tech"/>
                <a:cs typeface="Share Tech"/>
                <a:sym typeface="Share Tech"/>
              </a:rPr>
              <a:t>Global Export</a:t>
            </a:r>
            <a:r>
              <a:rPr b="1" lang="en" sz="1700">
                <a:solidFill>
                  <a:schemeClr val="dk1"/>
                </a:solidFill>
                <a:latin typeface="Share Tech"/>
                <a:ea typeface="Share Tech"/>
                <a:cs typeface="Share Tech"/>
                <a:sym typeface="Share Tech"/>
              </a:rPr>
              <a:t>:</a:t>
            </a:r>
            <a:r>
              <a:rPr lang="en" sz="1700">
                <a:solidFill>
                  <a:schemeClr val="dk1"/>
                </a:solidFill>
                <a:latin typeface="Share Tech"/>
                <a:ea typeface="Share Tech"/>
                <a:cs typeface="Share Tech"/>
                <a:sym typeface="Share Tech"/>
              </a:rPr>
              <a:t> This ML pipeline isn't just for Seattle, it’s a scalable framework for any smart city committed to universal design.</a:t>
            </a:r>
            <a:endParaRPr sz="1700">
              <a:solidFill>
                <a:schemeClr val="dk1"/>
              </a:solidFill>
              <a:latin typeface="Share Tech"/>
              <a:ea typeface="Share Tech"/>
              <a:cs typeface="Share Tech"/>
              <a:sym typeface="Share Tech"/>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8"/>
          <p:cNvSpPr txBox="1"/>
          <p:nvPr>
            <p:ph type="title"/>
          </p:nvPr>
        </p:nvSpPr>
        <p:spPr>
          <a:xfrm>
            <a:off x="667175" y="2065100"/>
            <a:ext cx="7756800" cy="6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accent2"/>
                </a:solidFill>
                <a:hlinkClick r:id="rId3">
                  <a:extLst>
                    <a:ext uri="{A12FA001-AC4F-418D-AE19-62706E023703}">
                      <ahyp:hlinkClr val="tx"/>
                    </a:ext>
                  </a:extLst>
                </a:hlinkClick>
              </a:rPr>
              <a:t>Behind the Scenes</a:t>
            </a:r>
            <a:endParaRPr>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9"/>
          <p:cNvSpPr txBox="1"/>
          <p:nvPr>
            <p:ph type="title"/>
          </p:nvPr>
        </p:nvSpPr>
        <p:spPr>
          <a:xfrm>
            <a:off x="552225" y="208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Data Setup and Cleaning</a:t>
            </a:r>
            <a:endParaRPr>
              <a:solidFill>
                <a:schemeClr val="accent2"/>
              </a:solidFill>
            </a:endParaRPr>
          </a:p>
        </p:txBody>
      </p:sp>
      <p:sp>
        <p:nvSpPr>
          <p:cNvPr id="360" name="Google Shape;360;p29"/>
          <p:cNvSpPr txBox="1"/>
          <p:nvPr/>
        </p:nvSpPr>
        <p:spPr>
          <a:xfrm>
            <a:off x="552225" y="1798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1" name="Google Shape;361;p29"/>
          <p:cNvSpPr txBox="1"/>
          <p:nvPr/>
        </p:nvSpPr>
        <p:spPr>
          <a:xfrm>
            <a:off x="6127725" y="1042075"/>
            <a:ext cx="2303100" cy="21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Share Tech"/>
                <a:ea typeface="Share Tech"/>
                <a:cs typeface="Share Tech"/>
                <a:sym typeface="Share Tech"/>
              </a:rPr>
              <a:t>We cleaned the dataset by keeping only the key fields, coordinates, neighborhood, barrier type, severity, and removed any rows with missing severity values. We also added a distance-to-center feature to capture spatial patterns and split the data into training and test sets for modeling.</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p:txBody>
      </p:sp>
      <p:pic>
        <p:nvPicPr>
          <p:cNvPr id="362" name="Google Shape;362;p29" title="Screenshot 2026-02-07 at 6.24.06 PM.png"/>
          <p:cNvPicPr preferRelativeResize="0"/>
          <p:nvPr/>
        </p:nvPicPr>
        <p:blipFill>
          <a:blip r:embed="rId3">
            <a:alphaModFix/>
          </a:blip>
          <a:stretch>
            <a:fillRect/>
          </a:stretch>
        </p:blipFill>
        <p:spPr>
          <a:xfrm>
            <a:off x="672150" y="1175425"/>
            <a:ext cx="5310427" cy="3131100"/>
          </a:xfrm>
          <a:prstGeom prst="rect">
            <a:avLst/>
          </a:prstGeom>
          <a:noFill/>
          <a:ln>
            <a:noFill/>
          </a:ln>
        </p:spPr>
      </p:pic>
      <p:sp>
        <p:nvSpPr>
          <p:cNvPr id="363" name="Google Shape;363;p29"/>
          <p:cNvSpPr/>
          <p:nvPr/>
        </p:nvSpPr>
        <p:spPr>
          <a:xfrm>
            <a:off x="8309600" y="4310400"/>
            <a:ext cx="833100" cy="83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txBox="1"/>
          <p:nvPr/>
        </p:nvSpPr>
        <p:spPr>
          <a:xfrm>
            <a:off x="7992808" y="4485498"/>
            <a:ext cx="1466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hare Tech"/>
                <a:ea typeface="Share Tech"/>
                <a:cs typeface="Share Tech"/>
                <a:sym typeface="Share Tech"/>
              </a:rPr>
              <a:t>04</a:t>
            </a:r>
            <a:endParaRPr sz="2000">
              <a:solidFill>
                <a:schemeClr val="dk1"/>
              </a:solidFill>
              <a:latin typeface="Share Tech"/>
              <a:ea typeface="Share Tech"/>
              <a:cs typeface="Share Tech"/>
              <a:sym typeface="Share Tech"/>
            </a:endParaRPr>
          </a:p>
        </p:txBody>
      </p:sp>
      <p:sp>
        <p:nvSpPr>
          <p:cNvPr id="365" name="Google Shape;365;p29"/>
          <p:cNvSpPr txBox="1"/>
          <p:nvPr/>
        </p:nvSpPr>
        <p:spPr>
          <a:xfrm>
            <a:off x="6842900" y="4557601"/>
            <a:ext cx="14667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ven Pro"/>
                <a:ea typeface="Maven Pro"/>
                <a:cs typeface="Maven Pro"/>
                <a:sym typeface="Maven Pro"/>
              </a:rPr>
              <a:t>Code/Appendix</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0"/>
          <p:cNvSpPr txBox="1"/>
          <p:nvPr>
            <p:ph type="title"/>
          </p:nvPr>
        </p:nvSpPr>
        <p:spPr>
          <a:xfrm>
            <a:off x="4764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Feature Preparation</a:t>
            </a:r>
            <a:endParaRPr>
              <a:solidFill>
                <a:schemeClr val="accent2"/>
              </a:solidFill>
            </a:endParaRPr>
          </a:p>
        </p:txBody>
      </p:sp>
      <p:sp>
        <p:nvSpPr>
          <p:cNvPr id="371" name="Google Shape;371;p30"/>
          <p:cNvSpPr txBox="1"/>
          <p:nvPr/>
        </p:nvSpPr>
        <p:spPr>
          <a:xfrm>
            <a:off x="700467" y="1072225"/>
            <a:ext cx="6210300" cy="2372700"/>
          </a:xfrm>
          <a:prstGeom prst="rect">
            <a:avLst/>
          </a:prstGeom>
          <a:noFill/>
          <a:ln>
            <a:noFill/>
          </a:ln>
        </p:spPr>
        <p:txBody>
          <a:bodyPr anchorCtr="0" anchor="t" bIns="112025" lIns="112025" spcFirstLastPara="1" rIns="112025" wrap="square" tIns="112025">
            <a:noAutofit/>
          </a:bodyPr>
          <a:lstStyle/>
          <a:p>
            <a:pPr indent="0" lvl="0" marL="0" rtl="0" algn="l">
              <a:spcBef>
                <a:spcPts val="0"/>
              </a:spcBef>
              <a:spcAft>
                <a:spcPts val="0"/>
              </a:spcAft>
              <a:buNone/>
            </a:pPr>
            <a:r>
              <a:rPr lang="en" sz="1960">
                <a:solidFill>
                  <a:schemeClr val="dk1"/>
                </a:solidFill>
                <a:latin typeface="Share Tech"/>
                <a:ea typeface="Share Tech"/>
                <a:cs typeface="Share Tech"/>
                <a:sym typeface="Share Tech"/>
              </a:rPr>
              <a:t>1. Distinguished between numeric and categorical variables</a:t>
            </a:r>
            <a:endParaRPr sz="196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960">
              <a:solidFill>
                <a:schemeClr val="dk1"/>
              </a:solidFill>
              <a:latin typeface="Share Tech"/>
              <a:ea typeface="Share Tech"/>
              <a:cs typeface="Share Tech"/>
              <a:sym typeface="Share Tech"/>
            </a:endParaRPr>
          </a:p>
          <a:p>
            <a:pPr indent="0" lvl="0" marL="0" rtl="0" algn="l">
              <a:spcBef>
                <a:spcPts val="0"/>
              </a:spcBef>
              <a:spcAft>
                <a:spcPts val="0"/>
              </a:spcAft>
              <a:buNone/>
            </a:pPr>
            <a:br>
              <a:rPr lang="en" sz="1960">
                <a:solidFill>
                  <a:schemeClr val="dk1"/>
                </a:solidFill>
                <a:latin typeface="Share Tech"/>
                <a:ea typeface="Share Tech"/>
                <a:cs typeface="Share Tech"/>
                <a:sym typeface="Share Tech"/>
              </a:rPr>
            </a:br>
            <a:endParaRPr sz="196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960">
                <a:solidFill>
                  <a:schemeClr val="dk1"/>
                </a:solidFill>
                <a:latin typeface="Share Tech"/>
                <a:ea typeface="Share Tech"/>
                <a:cs typeface="Share Tech"/>
                <a:sym typeface="Share Tech"/>
              </a:rPr>
              <a:t>2. Encoded categorical variables (like neighborhood or barrier type) into a numeric form.</a:t>
            </a:r>
            <a:endParaRPr sz="196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96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960">
              <a:solidFill>
                <a:schemeClr val="dk1"/>
              </a:solidFill>
              <a:latin typeface="Share Tech"/>
              <a:ea typeface="Share Tech"/>
              <a:cs typeface="Share Tech"/>
              <a:sym typeface="Share Tech"/>
            </a:endParaRPr>
          </a:p>
          <a:p>
            <a:pPr indent="0" lvl="0" marL="0" rtl="0" algn="l">
              <a:spcBef>
                <a:spcPts val="0"/>
              </a:spcBef>
              <a:spcAft>
                <a:spcPts val="0"/>
              </a:spcAft>
              <a:buNone/>
            </a:pPr>
            <a:br>
              <a:rPr lang="en" sz="1960">
                <a:solidFill>
                  <a:schemeClr val="dk1"/>
                </a:solidFill>
                <a:latin typeface="Share Tech"/>
                <a:ea typeface="Share Tech"/>
                <a:cs typeface="Share Tech"/>
                <a:sym typeface="Share Tech"/>
              </a:rPr>
            </a:br>
            <a:endParaRPr sz="196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96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96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96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960">
              <a:solidFill>
                <a:schemeClr val="dk1"/>
              </a:solidFill>
              <a:latin typeface="Maven Pro"/>
              <a:ea typeface="Maven Pro"/>
              <a:cs typeface="Maven Pro"/>
              <a:sym typeface="Maven Pro"/>
            </a:endParaRPr>
          </a:p>
        </p:txBody>
      </p:sp>
      <p:pic>
        <p:nvPicPr>
          <p:cNvPr id="372" name="Google Shape;372;p30" title="Screenshot 2026-02-07 at 6.15.47 PM.png"/>
          <p:cNvPicPr preferRelativeResize="0"/>
          <p:nvPr/>
        </p:nvPicPr>
        <p:blipFill>
          <a:blip r:embed="rId3">
            <a:alphaModFix/>
          </a:blip>
          <a:stretch>
            <a:fillRect/>
          </a:stretch>
        </p:blipFill>
        <p:spPr>
          <a:xfrm>
            <a:off x="519475" y="1632386"/>
            <a:ext cx="8096927" cy="655589"/>
          </a:xfrm>
          <a:prstGeom prst="rect">
            <a:avLst/>
          </a:prstGeom>
          <a:noFill/>
          <a:ln>
            <a:noFill/>
          </a:ln>
        </p:spPr>
      </p:pic>
      <p:pic>
        <p:nvPicPr>
          <p:cNvPr id="373" name="Google Shape;373;p30" title="Screenshot 2026-02-07 at 6.17.45 PM.png"/>
          <p:cNvPicPr preferRelativeResize="0"/>
          <p:nvPr/>
        </p:nvPicPr>
        <p:blipFill>
          <a:blip r:embed="rId4">
            <a:alphaModFix/>
          </a:blip>
          <a:stretch>
            <a:fillRect/>
          </a:stretch>
        </p:blipFill>
        <p:spPr>
          <a:xfrm>
            <a:off x="700466" y="3093675"/>
            <a:ext cx="4490847" cy="846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grpSp>
        <p:nvGrpSpPr>
          <p:cNvPr id="180" name="Google Shape;180;p13"/>
          <p:cNvGrpSpPr/>
          <p:nvPr/>
        </p:nvGrpSpPr>
        <p:grpSpPr>
          <a:xfrm rot="10800000">
            <a:off x="7327000" y="3631205"/>
            <a:ext cx="199001" cy="867198"/>
            <a:chOff x="4475150" y="4052605"/>
            <a:chExt cx="199001" cy="867198"/>
          </a:xfrm>
        </p:grpSpPr>
        <p:sp>
          <p:nvSpPr>
            <p:cNvPr id="181" name="Google Shape;181;p1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3"/>
          <p:cNvGrpSpPr/>
          <p:nvPr/>
        </p:nvGrpSpPr>
        <p:grpSpPr>
          <a:xfrm rot="10800000">
            <a:off x="3728737" y="3758282"/>
            <a:ext cx="154365" cy="672686"/>
            <a:chOff x="4475150" y="4052605"/>
            <a:chExt cx="199001" cy="867198"/>
          </a:xfrm>
        </p:grpSpPr>
        <p:sp>
          <p:nvSpPr>
            <p:cNvPr id="185" name="Google Shape;185;p1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3"/>
          <p:cNvSpPr/>
          <p:nvPr/>
        </p:nvSpPr>
        <p:spPr>
          <a:xfrm>
            <a:off x="2756906" y="4004083"/>
            <a:ext cx="121434" cy="121434"/>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5946006" y="4251033"/>
            <a:ext cx="121434" cy="121434"/>
          </a:xfrm>
          <a:custGeom>
            <a:rect b="b" l="l" r="r" t="t"/>
            <a:pathLst>
              <a:path extrusionOk="0" h="4634" w="4634">
                <a:moveTo>
                  <a:pt x="1" y="0"/>
                </a:moveTo>
                <a:lnTo>
                  <a:pt x="1" y="4633"/>
                </a:lnTo>
                <a:lnTo>
                  <a:pt x="4634" y="4633"/>
                </a:lnTo>
                <a:lnTo>
                  <a:pt x="4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1049456" y="4251033"/>
            <a:ext cx="121434" cy="121434"/>
          </a:xfrm>
          <a:custGeom>
            <a:rect b="b" l="l" r="r" t="t"/>
            <a:pathLst>
              <a:path extrusionOk="0" h="4634" w="4634">
                <a:moveTo>
                  <a:pt x="1" y="0"/>
                </a:moveTo>
                <a:lnTo>
                  <a:pt x="1" y="4633"/>
                </a:lnTo>
                <a:lnTo>
                  <a:pt x="4634" y="4633"/>
                </a:lnTo>
                <a:lnTo>
                  <a:pt x="46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8359950" y="1101925"/>
            <a:ext cx="507300" cy="150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chemeClr val="lt1"/>
              </a:highlight>
              <a:latin typeface="Maven Pro"/>
              <a:ea typeface="Maven Pro"/>
              <a:cs typeface="Maven Pro"/>
              <a:sym typeface="Maven Pro"/>
            </a:endParaRPr>
          </a:p>
        </p:txBody>
      </p:sp>
      <p:sp>
        <p:nvSpPr>
          <p:cNvPr id="192" name="Google Shape;192;p13"/>
          <p:cNvSpPr txBox="1"/>
          <p:nvPr>
            <p:ph type="title"/>
          </p:nvPr>
        </p:nvSpPr>
        <p:spPr>
          <a:xfrm>
            <a:off x="503550" y="721525"/>
            <a:ext cx="8363700" cy="22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accent2"/>
                </a:solidFill>
              </a:rPr>
              <a:t>ACCESSIBILITY ROUTE</a:t>
            </a:r>
            <a:r>
              <a:rPr b="1" lang="en" sz="2600">
                <a:solidFill>
                  <a:schemeClr val="accent2"/>
                </a:solidFill>
              </a:rPr>
              <a:t>:</a:t>
            </a:r>
            <a:r>
              <a:rPr b="1" lang="en" sz="2600"/>
              <a:t> </a:t>
            </a:r>
            <a:r>
              <a:rPr b="1" lang="en" sz="2600" u="sng"/>
              <a:t>Quantifying Urban Friction</a:t>
            </a:r>
            <a:endParaRPr b="1" sz="2600" u="sng"/>
          </a:p>
          <a:p>
            <a:pPr indent="0" lvl="0" marL="0" rtl="0" algn="l">
              <a:spcBef>
                <a:spcPts val="0"/>
              </a:spcBef>
              <a:spcAft>
                <a:spcPts val="0"/>
              </a:spcAft>
              <a:buNone/>
            </a:pPr>
            <a:r>
              <a:t/>
            </a:r>
            <a:endParaRPr sz="2600">
              <a:latin typeface="Maven Pro"/>
              <a:ea typeface="Maven Pro"/>
              <a:cs typeface="Maven Pro"/>
              <a:sym typeface="Maven Pro"/>
            </a:endParaRPr>
          </a:p>
          <a:p>
            <a:pPr indent="0" lvl="0" marL="0" rtl="0" algn="ctr">
              <a:spcBef>
                <a:spcPts val="0"/>
              </a:spcBef>
              <a:spcAft>
                <a:spcPts val="0"/>
              </a:spcAft>
              <a:buNone/>
            </a:pPr>
            <a:r>
              <a:rPr lang="en" sz="2600">
                <a:latin typeface="Maven Pro"/>
                <a:ea typeface="Maven Pro"/>
                <a:cs typeface="Maven Pro"/>
                <a:sym typeface="Maven Pro"/>
              </a:rPr>
              <a:t>"</a:t>
            </a:r>
            <a:r>
              <a:rPr lang="en" sz="2600"/>
              <a:t>We developed a machine learning pipeline to analyze over </a:t>
            </a:r>
            <a:r>
              <a:rPr lang="en" sz="2600">
                <a:solidFill>
                  <a:schemeClr val="accent5"/>
                </a:solidFill>
              </a:rPr>
              <a:t>81,</a:t>
            </a:r>
            <a:r>
              <a:rPr lang="en" sz="2600">
                <a:solidFill>
                  <a:schemeClr val="accent5"/>
                </a:solidFill>
              </a:rPr>
              <a:t>00</a:t>
            </a:r>
            <a:r>
              <a:rPr lang="en" sz="2600">
                <a:solidFill>
                  <a:schemeClr val="accent5"/>
                </a:solidFill>
              </a:rPr>
              <a:t>0 (</a:t>
            </a:r>
            <a:r>
              <a:rPr lang="en" sz="2600" u="sng">
                <a:solidFill>
                  <a:schemeClr val="accent5"/>
                </a:solidFill>
                <a:hlinkClick action="ppaction://hlinksldjump" r:id="rId4">
                  <a:extLst>
                    <a:ext uri="{A12FA001-AC4F-418D-AE19-62706E023703}">
                      <ahyp:hlinkClr val="tx"/>
                    </a:ext>
                  </a:extLst>
                </a:hlinkClick>
              </a:rPr>
              <a:t>Appendix. A.2</a:t>
            </a:r>
            <a:r>
              <a:rPr lang="en" sz="2600">
                <a:solidFill>
                  <a:schemeClr val="accent5"/>
                </a:solidFill>
              </a:rPr>
              <a:t>) </a:t>
            </a:r>
            <a:r>
              <a:rPr lang="en" sz="2600"/>
              <a:t>geospatial data points, identifying where sidewalk barriers create 'Friction Zones' </a:t>
            </a:r>
            <a:r>
              <a:rPr lang="en" sz="2600">
                <a:solidFill>
                  <a:schemeClr val="accent5"/>
                </a:solidFill>
              </a:rPr>
              <a:t>(</a:t>
            </a:r>
            <a:r>
              <a:rPr lang="en" sz="2600" u="sng">
                <a:solidFill>
                  <a:schemeClr val="accent5"/>
                </a:solidFill>
                <a:hlinkClick action="ppaction://hlinksldjump" r:id="rId5">
                  <a:extLst>
                    <a:ext uri="{A12FA001-AC4F-418D-AE19-62706E023703}">
                      <ahyp:hlinkClr val="tx"/>
                    </a:ext>
                  </a:extLst>
                </a:hlinkClick>
              </a:rPr>
              <a:t>Plot 1</a:t>
            </a:r>
            <a:r>
              <a:rPr lang="en" sz="2600">
                <a:solidFill>
                  <a:schemeClr val="accent5"/>
                </a:solidFill>
              </a:rPr>
              <a:t>)</a:t>
            </a:r>
            <a:r>
              <a:rPr lang="en" sz="2600"/>
              <a:t> that impede safe movement across </a:t>
            </a:r>
            <a:r>
              <a:rPr lang="en" sz="2600"/>
              <a:t>Seattle</a:t>
            </a:r>
            <a:r>
              <a:rPr lang="en" sz="2600"/>
              <a:t>."</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1"/>
          <p:cNvSpPr txBox="1"/>
          <p:nvPr>
            <p:ph type="title"/>
          </p:nvPr>
        </p:nvSpPr>
        <p:spPr>
          <a:xfrm>
            <a:off x="4764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Feature Preparation</a:t>
            </a:r>
            <a:endParaRPr>
              <a:solidFill>
                <a:schemeClr val="accent2"/>
              </a:solidFill>
            </a:endParaRPr>
          </a:p>
        </p:txBody>
      </p:sp>
      <p:sp>
        <p:nvSpPr>
          <p:cNvPr id="379" name="Google Shape;379;p31"/>
          <p:cNvSpPr txBox="1"/>
          <p:nvPr/>
        </p:nvSpPr>
        <p:spPr>
          <a:xfrm>
            <a:off x="713225" y="615225"/>
            <a:ext cx="6223200" cy="19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600">
                <a:solidFill>
                  <a:schemeClr val="dk1"/>
                </a:solidFill>
                <a:latin typeface="Share Tech"/>
                <a:ea typeface="Share Tech"/>
                <a:cs typeface="Share Tech"/>
                <a:sym typeface="Share Tech"/>
              </a:rPr>
              <a:t>3. Scaled numeric values so that all features contribute fairly in the models.</a:t>
            </a:r>
            <a:br>
              <a:rPr lang="en" sz="1600">
                <a:solidFill>
                  <a:schemeClr val="dk1"/>
                </a:solidFill>
                <a:latin typeface="Share Tech"/>
                <a:ea typeface="Share Tech"/>
                <a:cs typeface="Share Tech"/>
                <a:sym typeface="Share Tech"/>
              </a:rPr>
            </a:b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600">
                <a:solidFill>
                  <a:schemeClr val="dk1"/>
                </a:solidFill>
                <a:latin typeface="Share Tech"/>
                <a:ea typeface="Share Tech"/>
                <a:cs typeface="Share Tech"/>
                <a:sym typeface="Share Tech"/>
              </a:rPr>
              <a:t>4. Built a unified preprocessing pipeline to handle both types of data together.</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p:txBody>
      </p:sp>
      <p:pic>
        <p:nvPicPr>
          <p:cNvPr id="380" name="Google Shape;380;p31" title="Screenshot 2026-02-07 at 6.21.45 PM.png"/>
          <p:cNvPicPr preferRelativeResize="0"/>
          <p:nvPr/>
        </p:nvPicPr>
        <p:blipFill rotWithShape="1">
          <a:blip r:embed="rId3">
            <a:alphaModFix/>
          </a:blip>
          <a:srcRect b="0" l="-1030" r="1030" t="0"/>
          <a:stretch/>
        </p:blipFill>
        <p:spPr>
          <a:xfrm>
            <a:off x="857250" y="1520150"/>
            <a:ext cx="4923874" cy="1074925"/>
          </a:xfrm>
          <a:prstGeom prst="rect">
            <a:avLst/>
          </a:prstGeom>
          <a:noFill/>
          <a:ln>
            <a:noFill/>
          </a:ln>
        </p:spPr>
      </p:pic>
      <p:pic>
        <p:nvPicPr>
          <p:cNvPr id="381" name="Google Shape;381;p31" title="Screenshot 2026-02-07 at 6.26.09 PM.png"/>
          <p:cNvPicPr preferRelativeResize="0"/>
          <p:nvPr/>
        </p:nvPicPr>
        <p:blipFill>
          <a:blip r:embed="rId4">
            <a:alphaModFix/>
          </a:blip>
          <a:stretch>
            <a:fillRect/>
          </a:stretch>
        </p:blipFill>
        <p:spPr>
          <a:xfrm>
            <a:off x="857250" y="3270100"/>
            <a:ext cx="5286149" cy="152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ph type="title"/>
          </p:nvPr>
        </p:nvSpPr>
        <p:spPr>
          <a:xfrm>
            <a:off x="4571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Modeling</a:t>
            </a:r>
            <a:endParaRPr>
              <a:solidFill>
                <a:schemeClr val="accent2"/>
              </a:solidFill>
            </a:endParaRPr>
          </a:p>
        </p:txBody>
      </p:sp>
      <p:sp>
        <p:nvSpPr>
          <p:cNvPr id="387" name="Google Shape;387;p32"/>
          <p:cNvSpPr txBox="1"/>
          <p:nvPr/>
        </p:nvSpPr>
        <p:spPr>
          <a:xfrm>
            <a:off x="713225" y="983725"/>
            <a:ext cx="5067900" cy="19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Share Tech"/>
                <a:ea typeface="Share Tech"/>
                <a:cs typeface="Share Tech"/>
                <a:sym typeface="Share Tech"/>
              </a:rPr>
              <a:t>1. Ran a statistical regression to see which factors are significant and how much variance they explain</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600">
                <a:solidFill>
                  <a:schemeClr val="dk1"/>
                </a:solidFill>
                <a:latin typeface="Share Tech"/>
                <a:ea typeface="Share Tech"/>
                <a:cs typeface="Share Tech"/>
                <a:sym typeface="Share Tech"/>
              </a:rPr>
              <a:t> 2. Used a feature-selection technique to identify the most influential variables</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p:txBody>
      </p:sp>
      <p:pic>
        <p:nvPicPr>
          <p:cNvPr id="388" name="Google Shape;388;p32" title="Screenshot 2026-02-07 at 6.24.16 PM.png"/>
          <p:cNvPicPr preferRelativeResize="0"/>
          <p:nvPr/>
        </p:nvPicPr>
        <p:blipFill>
          <a:blip r:embed="rId3">
            <a:alphaModFix/>
          </a:blip>
          <a:stretch>
            <a:fillRect/>
          </a:stretch>
        </p:blipFill>
        <p:spPr>
          <a:xfrm>
            <a:off x="713225" y="1828325"/>
            <a:ext cx="5176364" cy="1006750"/>
          </a:xfrm>
          <a:prstGeom prst="rect">
            <a:avLst/>
          </a:prstGeom>
          <a:noFill/>
          <a:ln>
            <a:noFill/>
          </a:ln>
        </p:spPr>
      </p:pic>
      <p:pic>
        <p:nvPicPr>
          <p:cNvPr id="389" name="Google Shape;389;p32" title="Screenshot 2026-02-07 at 6.25.46 PM.png"/>
          <p:cNvPicPr preferRelativeResize="0"/>
          <p:nvPr/>
        </p:nvPicPr>
        <p:blipFill>
          <a:blip r:embed="rId4">
            <a:alphaModFix/>
          </a:blip>
          <a:stretch>
            <a:fillRect/>
          </a:stretch>
        </p:blipFill>
        <p:spPr>
          <a:xfrm>
            <a:off x="713225" y="3748573"/>
            <a:ext cx="5983524" cy="534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3"/>
          <p:cNvSpPr txBox="1"/>
          <p:nvPr>
            <p:ph type="title"/>
          </p:nvPr>
        </p:nvSpPr>
        <p:spPr>
          <a:xfrm>
            <a:off x="4571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Modeling</a:t>
            </a:r>
            <a:endParaRPr>
              <a:solidFill>
                <a:schemeClr val="accent2"/>
              </a:solidFill>
            </a:endParaRPr>
          </a:p>
        </p:txBody>
      </p:sp>
      <p:sp>
        <p:nvSpPr>
          <p:cNvPr id="395" name="Google Shape;395;p33"/>
          <p:cNvSpPr txBox="1"/>
          <p:nvPr/>
        </p:nvSpPr>
        <p:spPr>
          <a:xfrm>
            <a:off x="751775" y="825850"/>
            <a:ext cx="5067900" cy="19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Share Tech"/>
                <a:ea typeface="Share Tech"/>
                <a:cs typeface="Share Tech"/>
                <a:sym typeface="Share Tech"/>
              </a:rPr>
              <a:t>3. Tuned a regularized model to balance bias and variance for better prediction</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600">
                <a:solidFill>
                  <a:schemeClr val="dk1"/>
                </a:solidFill>
                <a:latin typeface="Share Tech"/>
                <a:ea typeface="Share Tech"/>
                <a:cs typeface="Share Tech"/>
                <a:sym typeface="Share Tech"/>
              </a:rPr>
              <a:t>4. Combined multiple models (random forest, KNN, gradient boosting, and linear) into a stacked ensemble to improve accuracy.</a:t>
            </a:r>
            <a:endParaRPr sz="16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p:txBody>
      </p:sp>
      <p:pic>
        <p:nvPicPr>
          <p:cNvPr id="396" name="Google Shape;396;p33" title="Screenshot 2026-02-07 at 6.26.53 PM.png"/>
          <p:cNvPicPr preferRelativeResize="0"/>
          <p:nvPr/>
        </p:nvPicPr>
        <p:blipFill>
          <a:blip r:embed="rId3">
            <a:alphaModFix/>
          </a:blip>
          <a:stretch>
            <a:fillRect/>
          </a:stretch>
        </p:blipFill>
        <p:spPr>
          <a:xfrm>
            <a:off x="713213" y="1660820"/>
            <a:ext cx="6905287" cy="671100"/>
          </a:xfrm>
          <a:prstGeom prst="rect">
            <a:avLst/>
          </a:prstGeom>
          <a:noFill/>
          <a:ln>
            <a:noFill/>
          </a:ln>
        </p:spPr>
      </p:pic>
      <p:pic>
        <p:nvPicPr>
          <p:cNvPr id="397" name="Google Shape;397;p33" title="Screenshot 2026-02-07 at 6.28.05 PM.png"/>
          <p:cNvPicPr preferRelativeResize="0"/>
          <p:nvPr/>
        </p:nvPicPr>
        <p:blipFill>
          <a:blip r:embed="rId4">
            <a:alphaModFix/>
          </a:blip>
          <a:stretch>
            <a:fillRect/>
          </a:stretch>
        </p:blipFill>
        <p:spPr>
          <a:xfrm>
            <a:off x="874875" y="3472775"/>
            <a:ext cx="5188926" cy="1399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title"/>
          </p:nvPr>
        </p:nvSpPr>
        <p:spPr>
          <a:xfrm>
            <a:off x="4571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Evaluation &amp; Insights</a:t>
            </a:r>
            <a:endParaRPr>
              <a:solidFill>
                <a:schemeClr val="accent2"/>
              </a:solidFill>
            </a:endParaRPr>
          </a:p>
        </p:txBody>
      </p:sp>
      <p:sp>
        <p:nvSpPr>
          <p:cNvPr id="403" name="Google Shape;403;p34"/>
          <p:cNvSpPr txBox="1"/>
          <p:nvPr/>
        </p:nvSpPr>
        <p:spPr>
          <a:xfrm>
            <a:off x="590125" y="1085075"/>
            <a:ext cx="5067900" cy="19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Share Tech"/>
                <a:ea typeface="Share Tech"/>
                <a:cs typeface="Share Tech"/>
                <a:sym typeface="Share Tech"/>
              </a:rPr>
              <a:t>1. Calculated standard metrics like mean error, mean squared error, variance explained, and residual standard error</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p:txBody>
      </p:sp>
      <p:pic>
        <p:nvPicPr>
          <p:cNvPr id="404" name="Google Shape;404;p34" title="Screenshot 2026-02-07 at 6.31.43 PM.png"/>
          <p:cNvPicPr preferRelativeResize="0"/>
          <p:nvPr/>
        </p:nvPicPr>
        <p:blipFill>
          <a:blip r:embed="rId3">
            <a:alphaModFix/>
          </a:blip>
          <a:stretch>
            <a:fillRect/>
          </a:stretch>
        </p:blipFill>
        <p:spPr>
          <a:xfrm>
            <a:off x="713225" y="2077000"/>
            <a:ext cx="4241824" cy="1509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5"/>
          <p:cNvSpPr txBox="1"/>
          <p:nvPr>
            <p:ph type="title"/>
          </p:nvPr>
        </p:nvSpPr>
        <p:spPr>
          <a:xfrm>
            <a:off x="4571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Evaluation &amp; Insights</a:t>
            </a:r>
            <a:endParaRPr>
              <a:solidFill>
                <a:schemeClr val="accent2"/>
              </a:solidFill>
            </a:endParaRPr>
          </a:p>
        </p:txBody>
      </p:sp>
      <p:sp>
        <p:nvSpPr>
          <p:cNvPr id="410" name="Google Shape;410;p35"/>
          <p:cNvSpPr txBox="1"/>
          <p:nvPr/>
        </p:nvSpPr>
        <p:spPr>
          <a:xfrm>
            <a:off x="590125" y="975900"/>
            <a:ext cx="5067900" cy="19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Share Tech"/>
                <a:ea typeface="Share Tech"/>
                <a:cs typeface="Share Tech"/>
                <a:sym typeface="Share Tech"/>
              </a:rPr>
              <a:t>2. Created visualizations to show: The distribution of severity scores. How different neighborhoods compare. Feature importance rankings. Accuracy of predictions and residual patterns. </a:t>
            </a:r>
            <a:endParaRPr sz="16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p:txBody>
      </p:sp>
      <p:pic>
        <p:nvPicPr>
          <p:cNvPr id="411" name="Google Shape;411;p35" title="Screenshot 2026-02-07 at 6.33.34 PM.png"/>
          <p:cNvPicPr preferRelativeResize="0"/>
          <p:nvPr/>
        </p:nvPicPr>
        <p:blipFill>
          <a:blip r:embed="rId3">
            <a:alphaModFix/>
          </a:blip>
          <a:stretch>
            <a:fillRect/>
          </a:stretch>
        </p:blipFill>
        <p:spPr>
          <a:xfrm>
            <a:off x="407275" y="2142925"/>
            <a:ext cx="4145398" cy="2505851"/>
          </a:xfrm>
          <a:prstGeom prst="rect">
            <a:avLst/>
          </a:prstGeom>
          <a:noFill/>
          <a:ln>
            <a:noFill/>
          </a:ln>
        </p:spPr>
      </p:pic>
      <p:pic>
        <p:nvPicPr>
          <p:cNvPr id="412" name="Google Shape;412;p35" title="Screenshot 2026-02-07 at 6.37.04 PM.png"/>
          <p:cNvPicPr preferRelativeResize="0"/>
          <p:nvPr/>
        </p:nvPicPr>
        <p:blipFill>
          <a:blip r:embed="rId4">
            <a:alphaModFix/>
          </a:blip>
          <a:stretch>
            <a:fillRect/>
          </a:stretch>
        </p:blipFill>
        <p:spPr>
          <a:xfrm>
            <a:off x="4807150" y="2142925"/>
            <a:ext cx="4086680" cy="2505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6"/>
          <p:cNvSpPr txBox="1"/>
          <p:nvPr>
            <p:ph type="title"/>
          </p:nvPr>
        </p:nvSpPr>
        <p:spPr>
          <a:xfrm>
            <a:off x="647350" y="349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Appendix</a:t>
            </a:r>
            <a:endParaRPr>
              <a:solidFill>
                <a:schemeClr val="accent2"/>
              </a:solidFill>
            </a:endParaRPr>
          </a:p>
        </p:txBody>
      </p:sp>
      <p:sp>
        <p:nvSpPr>
          <p:cNvPr id="418" name="Google Shape;418;p36"/>
          <p:cNvSpPr txBox="1"/>
          <p:nvPr/>
        </p:nvSpPr>
        <p:spPr>
          <a:xfrm>
            <a:off x="597850" y="1317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hare Tech"/>
                <a:ea typeface="Share Tech"/>
                <a:cs typeface="Share Tech"/>
                <a:sym typeface="Share Tech"/>
              </a:rPr>
              <a:t>A.1 Statistical Validation &amp; Diagnostics</a:t>
            </a:r>
            <a:endParaRPr>
              <a:solidFill>
                <a:schemeClr val="dk1"/>
              </a:solidFill>
              <a:latin typeface="Share Tech"/>
              <a:ea typeface="Share Tech"/>
              <a:cs typeface="Share Tech"/>
              <a:sym typeface="Share Tech"/>
            </a:endParaRPr>
          </a:p>
        </p:txBody>
      </p:sp>
      <p:pic>
        <p:nvPicPr>
          <p:cNvPr id="419" name="Google Shape;419;p36"/>
          <p:cNvPicPr preferRelativeResize="0"/>
          <p:nvPr/>
        </p:nvPicPr>
        <p:blipFill>
          <a:blip r:embed="rId3">
            <a:alphaModFix/>
          </a:blip>
          <a:stretch>
            <a:fillRect/>
          </a:stretch>
        </p:blipFill>
        <p:spPr>
          <a:xfrm>
            <a:off x="597854" y="1843450"/>
            <a:ext cx="3518176" cy="2468726"/>
          </a:xfrm>
          <a:prstGeom prst="rect">
            <a:avLst/>
          </a:prstGeom>
          <a:noFill/>
          <a:ln>
            <a:noFill/>
          </a:ln>
        </p:spPr>
      </p:pic>
      <p:pic>
        <p:nvPicPr>
          <p:cNvPr id="420" name="Google Shape;420;p36"/>
          <p:cNvPicPr preferRelativeResize="0"/>
          <p:nvPr/>
        </p:nvPicPr>
        <p:blipFill>
          <a:blip r:embed="rId4">
            <a:alphaModFix/>
          </a:blip>
          <a:stretch>
            <a:fillRect/>
          </a:stretch>
        </p:blipFill>
        <p:spPr>
          <a:xfrm>
            <a:off x="5020200" y="1843450"/>
            <a:ext cx="3043950" cy="2468725"/>
          </a:xfrm>
          <a:prstGeom prst="rect">
            <a:avLst/>
          </a:prstGeom>
          <a:noFill/>
          <a:ln>
            <a:noFill/>
          </a:ln>
        </p:spPr>
      </p:pic>
      <p:sp>
        <p:nvSpPr>
          <p:cNvPr id="421" name="Google Shape;421;p36"/>
          <p:cNvSpPr txBox="1"/>
          <p:nvPr/>
        </p:nvSpPr>
        <p:spPr>
          <a:xfrm>
            <a:off x="5228400" y="1317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hare Tech"/>
                <a:ea typeface="Share Tech"/>
                <a:cs typeface="Share Tech"/>
                <a:sym typeface="Share Tech"/>
              </a:rPr>
              <a:t>A.2 Initial Correlation Matrix</a:t>
            </a:r>
            <a:endParaRPr>
              <a:solidFill>
                <a:schemeClr val="dk1"/>
              </a:solidFill>
              <a:latin typeface="Share Tech"/>
              <a:ea typeface="Share Tech"/>
              <a:cs typeface="Share Tech"/>
              <a:sym typeface="Share Tech"/>
            </a:endParaRPr>
          </a:p>
        </p:txBody>
      </p:sp>
      <p:sp>
        <p:nvSpPr>
          <p:cNvPr id="422" name="Google Shape;422;p36"/>
          <p:cNvSpPr txBox="1"/>
          <p:nvPr/>
        </p:nvSpPr>
        <p:spPr>
          <a:xfrm>
            <a:off x="353938" y="4312175"/>
            <a:ext cx="3832800" cy="4494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1200"/>
              </a:spcBef>
              <a:spcAft>
                <a:spcPts val="1200"/>
              </a:spcAft>
              <a:buNone/>
            </a:pPr>
            <a:r>
              <a:rPr lang="en" sz="800">
                <a:solidFill>
                  <a:schemeClr val="accent5"/>
                </a:solidFill>
                <a:latin typeface="Share Tech"/>
                <a:ea typeface="Share Tech"/>
                <a:cs typeface="Share Tech"/>
                <a:sym typeface="Share Tech"/>
              </a:rPr>
              <a:t>Residual Analysis:</a:t>
            </a:r>
            <a:r>
              <a:rPr lang="en" sz="800">
                <a:solidFill>
                  <a:schemeClr val="dk1"/>
                </a:solidFill>
                <a:latin typeface="Share Tech"/>
                <a:ea typeface="Share Tech"/>
                <a:cs typeface="Share Tech"/>
                <a:sym typeface="Share Tech"/>
              </a:rPr>
              <a:t> Errors are randomly distributed (Homoscedasticity), validating OLS assumptions.</a:t>
            </a:r>
            <a:endParaRPr sz="800">
              <a:solidFill>
                <a:schemeClr val="dk1"/>
              </a:solidFill>
              <a:latin typeface="Share Tech"/>
              <a:ea typeface="Share Tech"/>
              <a:cs typeface="Share Tech"/>
              <a:sym typeface="Share Tech"/>
            </a:endParaRPr>
          </a:p>
        </p:txBody>
      </p:sp>
      <p:sp>
        <p:nvSpPr>
          <p:cNvPr id="423" name="Google Shape;423;p36"/>
          <p:cNvSpPr txBox="1"/>
          <p:nvPr/>
        </p:nvSpPr>
        <p:spPr>
          <a:xfrm>
            <a:off x="4875900" y="4312175"/>
            <a:ext cx="3000000" cy="4494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1200"/>
              </a:spcBef>
              <a:spcAft>
                <a:spcPts val="1200"/>
              </a:spcAft>
              <a:buNone/>
            </a:pPr>
            <a:r>
              <a:rPr lang="en" sz="800">
                <a:solidFill>
                  <a:schemeClr val="accent5"/>
                </a:solidFill>
                <a:latin typeface="Share Tech"/>
                <a:ea typeface="Share Tech"/>
                <a:cs typeface="Share Tech"/>
                <a:sym typeface="Share Tech"/>
              </a:rPr>
              <a:t>F</a:t>
            </a:r>
            <a:r>
              <a:rPr lang="en" sz="800">
                <a:solidFill>
                  <a:schemeClr val="accent5"/>
                </a:solidFill>
                <a:latin typeface="Share Tech"/>
                <a:ea typeface="Share Tech"/>
                <a:cs typeface="Share Tech"/>
                <a:sym typeface="Share Tech"/>
              </a:rPr>
              <a:t>eature Selection</a:t>
            </a:r>
            <a:r>
              <a:rPr b="1" lang="en" sz="800">
                <a:solidFill>
                  <a:schemeClr val="dk1"/>
                </a:solidFill>
                <a:latin typeface="Share Tech"/>
                <a:ea typeface="Share Tech"/>
                <a:cs typeface="Share Tech"/>
                <a:sym typeface="Share Tech"/>
              </a:rPr>
              <a:t>:</a:t>
            </a:r>
            <a:r>
              <a:rPr lang="en" sz="800">
                <a:solidFill>
                  <a:schemeClr val="dk1"/>
                </a:solidFill>
                <a:latin typeface="Share Tech"/>
                <a:ea typeface="Share Tech"/>
                <a:cs typeface="Share Tech"/>
                <a:sym typeface="Share Tech"/>
              </a:rPr>
              <a:t> Lasso Regression successfully isolated key predictors.</a:t>
            </a:r>
            <a:endParaRPr sz="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37"/>
          <p:cNvPicPr preferRelativeResize="0"/>
          <p:nvPr/>
        </p:nvPicPr>
        <p:blipFill>
          <a:blip r:embed="rId3">
            <a:alphaModFix/>
          </a:blip>
          <a:stretch>
            <a:fillRect/>
          </a:stretch>
        </p:blipFill>
        <p:spPr>
          <a:xfrm>
            <a:off x="1761550" y="901825"/>
            <a:ext cx="5620899" cy="3851650"/>
          </a:xfrm>
          <a:prstGeom prst="rect">
            <a:avLst/>
          </a:prstGeom>
          <a:noFill/>
          <a:ln>
            <a:noFill/>
          </a:ln>
        </p:spPr>
      </p:pic>
      <p:sp>
        <p:nvSpPr>
          <p:cNvPr id="429" name="Google Shape;429;p37"/>
          <p:cNvSpPr txBox="1"/>
          <p:nvPr/>
        </p:nvSpPr>
        <p:spPr>
          <a:xfrm>
            <a:off x="2686050" y="339400"/>
            <a:ext cx="37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hare Tech"/>
                <a:ea typeface="Share Tech"/>
                <a:cs typeface="Share Tech"/>
                <a:sym typeface="Share Tech"/>
              </a:rPr>
              <a:t>              </a:t>
            </a:r>
            <a:r>
              <a:rPr lang="en">
                <a:solidFill>
                  <a:schemeClr val="dk1"/>
                </a:solidFill>
                <a:latin typeface="Share Tech"/>
                <a:ea typeface="Share Tech"/>
                <a:cs typeface="Share Tech"/>
                <a:sym typeface="Share Tech"/>
              </a:rPr>
              <a:t>A.3 Plot 1 (Severity Distribution)</a:t>
            </a:r>
            <a:endParaRPr>
              <a:solidFill>
                <a:schemeClr val="dk1"/>
              </a:solidFill>
              <a:latin typeface="Share Tech"/>
              <a:ea typeface="Share Tech"/>
              <a:cs typeface="Share Tech"/>
              <a:sym typeface="Share Tech"/>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8"/>
          <p:cNvSpPr/>
          <p:nvPr/>
        </p:nvSpPr>
        <p:spPr>
          <a:xfrm>
            <a:off x="70000" y="68075"/>
            <a:ext cx="584400" cy="404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435" name="Google Shape;435;p38"/>
          <p:cNvSpPr/>
          <p:nvPr/>
        </p:nvSpPr>
        <p:spPr>
          <a:xfrm>
            <a:off x="6829234" y="3495813"/>
            <a:ext cx="133275" cy="133275"/>
          </a:xfrm>
          <a:custGeom>
            <a:rect b="b" l="l" r="r" t="t"/>
            <a:pathLst>
              <a:path extrusionOk="0" fill="none" h="2207" w="2207">
                <a:moveTo>
                  <a:pt x="0" y="1"/>
                </a:moveTo>
                <a:lnTo>
                  <a:pt x="2206" y="1"/>
                </a:lnTo>
                <a:lnTo>
                  <a:pt x="2206" y="2207"/>
                </a:lnTo>
                <a:lnTo>
                  <a:pt x="0" y="2207"/>
                </a:lnTo>
                <a:close/>
              </a:path>
            </a:pathLst>
          </a:custGeom>
          <a:solidFill>
            <a:schemeClr val="accent2"/>
          </a:solidFill>
          <a:ln cap="flat" cmpd="sng" w="137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p:nvPr/>
        </p:nvSpPr>
        <p:spPr>
          <a:xfrm>
            <a:off x="6072254" y="3075953"/>
            <a:ext cx="119993" cy="119966"/>
          </a:xfrm>
          <a:custGeom>
            <a:rect b="b" l="l" r="r" t="t"/>
            <a:pathLst>
              <a:path extrusionOk="0" h="4578" w="4579">
                <a:moveTo>
                  <a:pt x="1" y="0"/>
                </a:moveTo>
                <a:lnTo>
                  <a:pt x="1" y="4578"/>
                </a:lnTo>
                <a:lnTo>
                  <a:pt x="4578" y="4578"/>
                </a:lnTo>
                <a:lnTo>
                  <a:pt x="45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
          <p:cNvSpPr/>
          <p:nvPr/>
        </p:nvSpPr>
        <p:spPr>
          <a:xfrm>
            <a:off x="4229517" y="4248683"/>
            <a:ext cx="119993" cy="119993"/>
          </a:xfrm>
          <a:custGeom>
            <a:rect b="b" l="l" r="r" t="t"/>
            <a:pathLst>
              <a:path extrusionOk="0" h="4579" w="4579">
                <a:moveTo>
                  <a:pt x="0" y="1"/>
                </a:moveTo>
                <a:lnTo>
                  <a:pt x="0" y="4578"/>
                </a:lnTo>
                <a:lnTo>
                  <a:pt x="4578" y="4578"/>
                </a:lnTo>
                <a:lnTo>
                  <a:pt x="45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8"/>
          <p:cNvGrpSpPr/>
          <p:nvPr/>
        </p:nvGrpSpPr>
        <p:grpSpPr>
          <a:xfrm>
            <a:off x="6232314" y="3696331"/>
            <a:ext cx="121434" cy="1073147"/>
            <a:chOff x="6232314" y="3696331"/>
            <a:chExt cx="121434" cy="1073147"/>
          </a:xfrm>
        </p:grpSpPr>
        <p:sp>
          <p:nvSpPr>
            <p:cNvPr id="439" name="Google Shape;439;p38"/>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8"/>
          <p:cNvSpPr/>
          <p:nvPr/>
        </p:nvSpPr>
        <p:spPr>
          <a:xfrm>
            <a:off x="7670738" y="2784681"/>
            <a:ext cx="8464" cy="1689096"/>
          </a:xfrm>
          <a:custGeom>
            <a:rect b="b" l="l" r="r" t="t"/>
            <a:pathLst>
              <a:path extrusionOk="0" h="64457" w="323">
                <a:moveTo>
                  <a:pt x="157" y="1"/>
                </a:moveTo>
                <a:lnTo>
                  <a:pt x="0" y="64456"/>
                </a:lnTo>
                <a:lnTo>
                  <a:pt x="322" y="64456"/>
                </a:lnTo>
                <a:lnTo>
                  <a:pt x="1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8"/>
          <p:cNvGrpSpPr/>
          <p:nvPr/>
        </p:nvGrpSpPr>
        <p:grpSpPr>
          <a:xfrm>
            <a:off x="8008096" y="2108910"/>
            <a:ext cx="199001" cy="2139769"/>
            <a:chOff x="8008096" y="2108910"/>
            <a:chExt cx="199001" cy="2139769"/>
          </a:xfrm>
        </p:grpSpPr>
        <p:sp>
          <p:nvSpPr>
            <p:cNvPr id="443" name="Google Shape;443;p3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8"/>
          <p:cNvSpPr txBox="1"/>
          <p:nvPr>
            <p:ph type="ctrTitle"/>
          </p:nvPr>
        </p:nvSpPr>
        <p:spPr>
          <a:xfrm>
            <a:off x="531225" y="282500"/>
            <a:ext cx="8354400" cy="237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Thank You!</a:t>
            </a:r>
            <a:endParaRPr sz="4800"/>
          </a:p>
          <a:p>
            <a:pPr indent="0" lvl="0" marL="0" rtl="0" algn="l">
              <a:spcBef>
                <a:spcPts val="0"/>
              </a:spcBef>
              <a:spcAft>
                <a:spcPts val="0"/>
              </a:spcAft>
              <a:buNone/>
            </a:pPr>
            <a:r>
              <a:t/>
            </a:r>
            <a:endParaRPr sz="4800"/>
          </a:p>
          <a:p>
            <a:pPr indent="-342900" lvl="0" marL="457200" rtl="0" algn="l">
              <a:spcBef>
                <a:spcPts val="0"/>
              </a:spcBef>
              <a:spcAft>
                <a:spcPts val="0"/>
              </a:spcAft>
              <a:buClr>
                <a:schemeClr val="dk1"/>
              </a:buClr>
              <a:buSzPts val="1800"/>
              <a:buFont typeface="Share Tech"/>
              <a:buChar char="-"/>
            </a:pPr>
            <a:r>
              <a:rPr lang="en" sz="1800"/>
              <a:t>Willy Hung, Jayson Xu, Johnson Nguyen (Team Thinkers)</a:t>
            </a:r>
            <a:endParaRPr sz="4800"/>
          </a:p>
        </p:txBody>
      </p:sp>
      <p:grpSp>
        <p:nvGrpSpPr>
          <p:cNvPr id="446" name="Google Shape;446;p38"/>
          <p:cNvGrpSpPr/>
          <p:nvPr/>
        </p:nvGrpSpPr>
        <p:grpSpPr>
          <a:xfrm>
            <a:off x="6154750" y="381255"/>
            <a:ext cx="199001" cy="867198"/>
            <a:chOff x="4475150" y="4052605"/>
            <a:chExt cx="199001" cy="867198"/>
          </a:xfrm>
        </p:grpSpPr>
        <p:sp>
          <p:nvSpPr>
            <p:cNvPr id="447" name="Google Shape;447;p38"/>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8"/>
          <p:cNvSpPr/>
          <p:nvPr/>
        </p:nvSpPr>
        <p:spPr>
          <a:xfrm>
            <a:off x="5545159" y="4115388"/>
            <a:ext cx="133275" cy="133275"/>
          </a:xfrm>
          <a:custGeom>
            <a:rect b="b" l="l" r="r" t="t"/>
            <a:pathLst>
              <a:path extrusionOk="0" fill="none" h="2207" w="2207">
                <a:moveTo>
                  <a:pt x="0" y="1"/>
                </a:moveTo>
                <a:lnTo>
                  <a:pt x="2206" y="1"/>
                </a:lnTo>
                <a:lnTo>
                  <a:pt x="2206" y="2207"/>
                </a:lnTo>
                <a:lnTo>
                  <a:pt x="0" y="2207"/>
                </a:lnTo>
                <a:close/>
              </a:path>
            </a:pathLst>
          </a:custGeom>
          <a:solidFill>
            <a:schemeClr val="dk2"/>
          </a:solidFill>
          <a:ln cap="flat" cmpd="sng" w="137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p:nvPr/>
        </p:nvSpPr>
        <p:spPr>
          <a:xfrm>
            <a:off x="8499525" y="772725"/>
            <a:ext cx="584400" cy="404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452" name="Google Shape;452;p38"/>
          <p:cNvSpPr/>
          <p:nvPr/>
        </p:nvSpPr>
        <p:spPr>
          <a:xfrm flipH="1">
            <a:off x="6547607" y="2784675"/>
            <a:ext cx="266100" cy="130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453" name="Google Shape;453;p38"/>
          <p:cNvSpPr/>
          <p:nvPr/>
        </p:nvSpPr>
        <p:spPr>
          <a:xfrm rot="5400000">
            <a:off x="3211021" y="260391"/>
            <a:ext cx="33749" cy="5147017"/>
          </a:xfrm>
          <a:custGeom>
            <a:rect b="b" l="l" r="r" t="t"/>
            <a:pathLst>
              <a:path extrusionOk="0" h="96152" w="323">
                <a:moveTo>
                  <a:pt x="166" y="1"/>
                </a:moveTo>
                <a:lnTo>
                  <a:pt x="1" y="96151"/>
                </a:lnTo>
                <a:lnTo>
                  <a:pt x="322" y="96151"/>
                </a:lnTo>
                <a:lnTo>
                  <a:pt x="166" y="1"/>
                </a:lnTo>
                <a:close/>
              </a:path>
            </a:pathLst>
          </a:custGeom>
          <a:solidFill>
            <a:schemeClr val="dk1"/>
          </a:solidFill>
          <a:ln>
            <a:noFill/>
          </a:ln>
        </p:spPr>
        <p:txBody>
          <a:bodyPr anchorCtr="0" anchor="ctr" bIns="199375" lIns="199375" spcFirstLastPara="1" rIns="199375" wrap="square" tIns="19937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4"/>
          <p:cNvSpPr txBox="1"/>
          <p:nvPr>
            <p:ph type="title"/>
          </p:nvPr>
        </p:nvSpPr>
        <p:spPr>
          <a:xfrm>
            <a:off x="720000" y="494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Why we Chose this Track</a:t>
            </a:r>
            <a:endParaRPr>
              <a:solidFill>
                <a:schemeClr val="accent2"/>
              </a:solidFill>
            </a:endParaRPr>
          </a:p>
        </p:txBody>
      </p:sp>
      <p:sp>
        <p:nvSpPr>
          <p:cNvPr id="198" name="Google Shape;198;p14"/>
          <p:cNvSpPr txBox="1"/>
          <p:nvPr/>
        </p:nvSpPr>
        <p:spPr>
          <a:xfrm>
            <a:off x="1217351" y="1441750"/>
            <a:ext cx="6593700" cy="16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Share Tech"/>
                <a:ea typeface="Share Tech"/>
                <a:cs typeface="Share Tech"/>
                <a:sym typeface="Share Tech"/>
              </a:rPr>
              <a:t>We noticed the accessibility barriers in neighborhoods that create </a:t>
            </a:r>
            <a:r>
              <a:rPr lang="en" sz="2600">
                <a:solidFill>
                  <a:schemeClr val="accent5"/>
                </a:solidFill>
                <a:latin typeface="Share Tech"/>
                <a:ea typeface="Share Tech"/>
                <a:cs typeface="Share Tech"/>
                <a:sym typeface="Share Tech"/>
              </a:rPr>
              <a:t>real, everyday challenges</a:t>
            </a:r>
            <a:r>
              <a:rPr lang="en" sz="2600">
                <a:solidFill>
                  <a:schemeClr val="dk1"/>
                </a:solidFill>
                <a:latin typeface="Share Tech"/>
                <a:ea typeface="Share Tech"/>
                <a:cs typeface="Share Tech"/>
                <a:sym typeface="Share Tech"/>
              </a:rPr>
              <a:t> for people trying to navigate around. We wanted to do something about it. The goal of our machine learning model can help identify and address these barriers, ultimately making </a:t>
            </a:r>
            <a:r>
              <a:rPr lang="en" sz="2600">
                <a:solidFill>
                  <a:schemeClr val="accent5"/>
                </a:solidFill>
                <a:latin typeface="Share Tech"/>
                <a:ea typeface="Share Tech"/>
                <a:cs typeface="Share Tech"/>
                <a:sym typeface="Share Tech"/>
              </a:rPr>
              <a:t>movement and access easier for everyone</a:t>
            </a:r>
            <a:r>
              <a:rPr lang="en" sz="2600">
                <a:solidFill>
                  <a:schemeClr val="dk1"/>
                </a:solidFill>
                <a:latin typeface="Share Tech"/>
                <a:ea typeface="Share Tech"/>
                <a:cs typeface="Share Tech"/>
                <a:sym typeface="Share Tech"/>
              </a:rPr>
              <a:t>.</a:t>
            </a:r>
            <a:endParaRPr sz="2600">
              <a:solidFill>
                <a:schemeClr val="dk1"/>
              </a:solidFill>
              <a:latin typeface="Share Tech"/>
              <a:ea typeface="Share Tech"/>
              <a:cs typeface="Share Tech"/>
              <a:sym typeface="Share Tech"/>
            </a:endParaRPr>
          </a:p>
          <a:p>
            <a:pPr indent="0" lvl="0" marL="0" rtl="0" algn="ctr">
              <a:spcBef>
                <a:spcPts val="0"/>
              </a:spcBef>
              <a:spcAft>
                <a:spcPts val="0"/>
              </a:spcAft>
              <a:buNone/>
            </a:pPr>
            <a:r>
              <a:t/>
            </a:r>
            <a:endParaRPr>
              <a:solidFill>
                <a:schemeClr val="dk1"/>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5"/>
          <p:cNvSpPr txBox="1"/>
          <p:nvPr>
            <p:ph type="title"/>
          </p:nvPr>
        </p:nvSpPr>
        <p:spPr>
          <a:xfrm>
            <a:off x="803850" y="420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Table of Contents</a:t>
            </a:r>
            <a:endParaRPr>
              <a:solidFill>
                <a:schemeClr val="accent2"/>
              </a:solidFill>
            </a:endParaRPr>
          </a:p>
        </p:txBody>
      </p:sp>
      <p:sp>
        <p:nvSpPr>
          <p:cNvPr id="204" name="Google Shape;204;p15"/>
          <p:cNvSpPr txBox="1"/>
          <p:nvPr/>
        </p:nvSpPr>
        <p:spPr>
          <a:xfrm>
            <a:off x="3608550" y="1242275"/>
            <a:ext cx="2040300" cy="457200"/>
          </a:xfrm>
          <a:prstGeom prst="rect">
            <a:avLst/>
          </a:prstGeom>
          <a:no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Share Tech"/>
                <a:ea typeface="Share Tech"/>
                <a:cs typeface="Share Tech"/>
                <a:sym typeface="Share Tech"/>
              </a:rPr>
              <a:t>FOLLOW ALONG HERE!</a:t>
            </a:r>
            <a:endParaRPr sz="1700">
              <a:solidFill>
                <a:schemeClr val="dk1"/>
              </a:solidFill>
              <a:latin typeface="Share Tech"/>
              <a:ea typeface="Share Tech"/>
              <a:cs typeface="Share Tech"/>
              <a:sym typeface="Share Tech"/>
            </a:endParaRPr>
          </a:p>
        </p:txBody>
      </p:sp>
      <p:sp>
        <p:nvSpPr>
          <p:cNvPr id="205" name="Google Shape;205;p15"/>
          <p:cNvSpPr/>
          <p:nvPr/>
        </p:nvSpPr>
        <p:spPr>
          <a:xfrm>
            <a:off x="1675575" y="2151950"/>
            <a:ext cx="833100" cy="83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3328828" y="2151950"/>
            <a:ext cx="833100" cy="83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4982076" y="2151950"/>
            <a:ext cx="833100" cy="83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6635325" y="2151950"/>
            <a:ext cx="833100" cy="83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15"/>
          <p:cNvCxnSpPr>
            <a:stCxn id="204" idx="1"/>
            <a:endCxn id="205" idx="0"/>
          </p:cNvCxnSpPr>
          <p:nvPr/>
        </p:nvCxnSpPr>
        <p:spPr>
          <a:xfrm flipH="1">
            <a:off x="2092050" y="1470875"/>
            <a:ext cx="1516500" cy="681000"/>
          </a:xfrm>
          <a:prstGeom prst="bentConnector2">
            <a:avLst/>
          </a:prstGeom>
          <a:noFill/>
          <a:ln cap="flat" cmpd="sng" w="19050">
            <a:solidFill>
              <a:schemeClr val="dk1"/>
            </a:solidFill>
            <a:prstDash val="solid"/>
            <a:round/>
            <a:headEnd len="med" w="med" type="none"/>
            <a:tailEnd len="med" w="med" type="none"/>
          </a:ln>
        </p:spPr>
      </p:cxnSp>
      <p:cxnSp>
        <p:nvCxnSpPr>
          <p:cNvPr id="210" name="Google Shape;210;p15"/>
          <p:cNvCxnSpPr>
            <a:stCxn id="204" idx="3"/>
            <a:endCxn id="208" idx="0"/>
          </p:cNvCxnSpPr>
          <p:nvPr/>
        </p:nvCxnSpPr>
        <p:spPr>
          <a:xfrm>
            <a:off x="5648850" y="1470875"/>
            <a:ext cx="1403100" cy="681000"/>
          </a:xfrm>
          <a:prstGeom prst="bentConnector2">
            <a:avLst/>
          </a:prstGeom>
          <a:noFill/>
          <a:ln cap="flat" cmpd="sng" w="19050">
            <a:solidFill>
              <a:schemeClr val="dk1"/>
            </a:solidFill>
            <a:prstDash val="solid"/>
            <a:round/>
            <a:headEnd len="med" w="med" type="none"/>
            <a:tailEnd len="med" w="med" type="none"/>
          </a:ln>
        </p:spPr>
      </p:cxnSp>
      <p:cxnSp>
        <p:nvCxnSpPr>
          <p:cNvPr id="211" name="Google Shape;211;p15"/>
          <p:cNvCxnSpPr>
            <a:stCxn id="204" idx="2"/>
            <a:endCxn id="206" idx="0"/>
          </p:cNvCxnSpPr>
          <p:nvPr/>
        </p:nvCxnSpPr>
        <p:spPr>
          <a:xfrm flipH="1">
            <a:off x="3745500" y="1699475"/>
            <a:ext cx="883200" cy="452400"/>
          </a:xfrm>
          <a:prstGeom prst="straightConnector1">
            <a:avLst/>
          </a:prstGeom>
          <a:noFill/>
          <a:ln cap="flat" cmpd="sng" w="19050">
            <a:solidFill>
              <a:schemeClr val="dk1"/>
            </a:solidFill>
            <a:prstDash val="solid"/>
            <a:round/>
            <a:headEnd len="med" w="med" type="none"/>
            <a:tailEnd len="med" w="med" type="none"/>
          </a:ln>
        </p:spPr>
      </p:cxnSp>
      <p:cxnSp>
        <p:nvCxnSpPr>
          <p:cNvPr id="212" name="Google Shape;212;p15"/>
          <p:cNvCxnSpPr>
            <a:stCxn id="204" idx="2"/>
            <a:endCxn id="207" idx="0"/>
          </p:cNvCxnSpPr>
          <p:nvPr/>
        </p:nvCxnSpPr>
        <p:spPr>
          <a:xfrm>
            <a:off x="4628700" y="1699475"/>
            <a:ext cx="769800" cy="452400"/>
          </a:xfrm>
          <a:prstGeom prst="straightConnector1">
            <a:avLst/>
          </a:prstGeom>
          <a:noFill/>
          <a:ln cap="flat" cmpd="sng" w="19050">
            <a:solidFill>
              <a:schemeClr val="dk1"/>
            </a:solidFill>
            <a:prstDash val="solid"/>
            <a:round/>
            <a:headEnd len="med" w="med" type="none"/>
            <a:tailEnd len="med" w="med" type="none"/>
          </a:ln>
        </p:spPr>
      </p:cxnSp>
      <p:grpSp>
        <p:nvGrpSpPr>
          <p:cNvPr id="213" name="Google Shape;213;p15"/>
          <p:cNvGrpSpPr/>
          <p:nvPr/>
        </p:nvGrpSpPr>
        <p:grpSpPr>
          <a:xfrm>
            <a:off x="1358783" y="2327048"/>
            <a:ext cx="1518692" cy="2104310"/>
            <a:chOff x="1448683" y="2107174"/>
            <a:chExt cx="1518692" cy="2104310"/>
          </a:xfrm>
        </p:grpSpPr>
        <p:sp>
          <p:nvSpPr>
            <p:cNvPr id="214" name="Google Shape;214;p15"/>
            <p:cNvSpPr txBox="1"/>
            <p:nvPr/>
          </p:nvSpPr>
          <p:spPr>
            <a:xfrm>
              <a:off x="1448683" y="2107174"/>
              <a:ext cx="1466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hare Tech"/>
                  <a:ea typeface="Share Tech"/>
                  <a:cs typeface="Share Tech"/>
                  <a:sym typeface="Share Tech"/>
                </a:rPr>
                <a:t>01</a:t>
              </a:r>
              <a:endParaRPr sz="2000">
                <a:solidFill>
                  <a:schemeClr val="dk1"/>
                </a:solidFill>
                <a:latin typeface="Share Tech"/>
                <a:ea typeface="Share Tech"/>
                <a:cs typeface="Share Tech"/>
                <a:sym typeface="Share Tech"/>
              </a:endParaRPr>
            </a:p>
          </p:txBody>
        </p:sp>
        <p:sp>
          <p:nvSpPr>
            <p:cNvPr id="215" name="Google Shape;215;p15"/>
            <p:cNvSpPr txBox="1"/>
            <p:nvPr/>
          </p:nvSpPr>
          <p:spPr>
            <a:xfrm>
              <a:off x="1500675" y="3530484"/>
              <a:ext cx="14667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ven Pro"/>
                  <a:ea typeface="Maven Pro"/>
                  <a:cs typeface="Maven Pro"/>
                  <a:sym typeface="Maven Pro"/>
                </a:rPr>
                <a:t>Our Results</a:t>
              </a:r>
              <a:endParaRPr>
                <a:solidFill>
                  <a:schemeClr val="dk1"/>
                </a:solidFill>
                <a:latin typeface="Maven Pro"/>
                <a:ea typeface="Maven Pro"/>
                <a:cs typeface="Maven Pro"/>
                <a:sym typeface="Maven Pro"/>
              </a:endParaRPr>
            </a:p>
          </p:txBody>
        </p:sp>
      </p:grpSp>
      <p:grpSp>
        <p:nvGrpSpPr>
          <p:cNvPr id="216" name="Google Shape;216;p15"/>
          <p:cNvGrpSpPr/>
          <p:nvPr/>
        </p:nvGrpSpPr>
        <p:grpSpPr>
          <a:xfrm>
            <a:off x="3031756" y="2333467"/>
            <a:ext cx="1479243" cy="2091460"/>
            <a:chOff x="3012031" y="1943812"/>
            <a:chExt cx="1479243" cy="2091460"/>
          </a:xfrm>
        </p:grpSpPr>
        <p:sp>
          <p:nvSpPr>
            <p:cNvPr id="217" name="Google Shape;217;p15"/>
            <p:cNvSpPr txBox="1"/>
            <p:nvPr/>
          </p:nvSpPr>
          <p:spPr>
            <a:xfrm>
              <a:off x="3012031" y="1943812"/>
              <a:ext cx="1466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hare Tech"/>
                  <a:ea typeface="Share Tech"/>
                  <a:cs typeface="Share Tech"/>
                  <a:sym typeface="Share Tech"/>
                </a:rPr>
                <a:t>02</a:t>
              </a:r>
              <a:endParaRPr sz="2000">
                <a:solidFill>
                  <a:schemeClr val="dk1"/>
                </a:solidFill>
                <a:latin typeface="Share Tech"/>
                <a:ea typeface="Share Tech"/>
                <a:cs typeface="Share Tech"/>
                <a:sym typeface="Share Tech"/>
              </a:endParaRPr>
            </a:p>
          </p:txBody>
        </p:sp>
        <p:sp>
          <p:nvSpPr>
            <p:cNvPr id="218" name="Google Shape;218;p15"/>
            <p:cNvSpPr txBox="1"/>
            <p:nvPr/>
          </p:nvSpPr>
          <p:spPr>
            <a:xfrm>
              <a:off x="3024574" y="3354272"/>
              <a:ext cx="14667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ven Pro"/>
                  <a:ea typeface="Maven Pro"/>
                  <a:cs typeface="Maven Pro"/>
                  <a:sym typeface="Maven Pro"/>
                </a:rPr>
                <a:t>Visuals/Data</a:t>
              </a:r>
              <a:endParaRPr>
                <a:solidFill>
                  <a:schemeClr val="dk1"/>
                </a:solidFill>
                <a:latin typeface="Maven Pro"/>
                <a:ea typeface="Maven Pro"/>
                <a:cs typeface="Maven Pro"/>
                <a:sym typeface="Maven Pro"/>
              </a:endParaRPr>
            </a:p>
          </p:txBody>
        </p:sp>
      </p:grpSp>
      <p:cxnSp>
        <p:nvCxnSpPr>
          <p:cNvPr id="219" name="Google Shape;219;p15"/>
          <p:cNvCxnSpPr>
            <a:stCxn id="205" idx="3"/>
            <a:endCxn id="206" idx="1"/>
          </p:cNvCxnSpPr>
          <p:nvPr/>
        </p:nvCxnSpPr>
        <p:spPr>
          <a:xfrm>
            <a:off x="2508675" y="2568500"/>
            <a:ext cx="820200" cy="0"/>
          </a:xfrm>
          <a:prstGeom prst="straightConnector1">
            <a:avLst/>
          </a:prstGeom>
          <a:noFill/>
          <a:ln cap="flat" cmpd="sng" w="19050">
            <a:solidFill>
              <a:schemeClr val="dk1"/>
            </a:solidFill>
            <a:prstDash val="dash"/>
            <a:round/>
            <a:headEnd len="med" w="med" type="none"/>
            <a:tailEnd len="med" w="med" type="none"/>
          </a:ln>
        </p:spPr>
      </p:cxnSp>
      <p:cxnSp>
        <p:nvCxnSpPr>
          <p:cNvPr id="220" name="Google Shape;220;p15"/>
          <p:cNvCxnSpPr>
            <a:stCxn id="206" idx="3"/>
            <a:endCxn id="207" idx="1"/>
          </p:cNvCxnSpPr>
          <p:nvPr/>
        </p:nvCxnSpPr>
        <p:spPr>
          <a:xfrm>
            <a:off x="4161928" y="2568500"/>
            <a:ext cx="820200" cy="0"/>
          </a:xfrm>
          <a:prstGeom prst="straightConnector1">
            <a:avLst/>
          </a:prstGeom>
          <a:noFill/>
          <a:ln cap="flat" cmpd="sng" w="19050">
            <a:solidFill>
              <a:schemeClr val="dk1"/>
            </a:solidFill>
            <a:prstDash val="dash"/>
            <a:round/>
            <a:headEnd len="med" w="med" type="none"/>
            <a:tailEnd len="med" w="med" type="none"/>
          </a:ln>
        </p:spPr>
      </p:cxnSp>
      <p:cxnSp>
        <p:nvCxnSpPr>
          <p:cNvPr id="221" name="Google Shape;221;p15"/>
          <p:cNvCxnSpPr>
            <a:endCxn id="208" idx="1"/>
          </p:cNvCxnSpPr>
          <p:nvPr/>
        </p:nvCxnSpPr>
        <p:spPr>
          <a:xfrm>
            <a:off x="5815125" y="2568500"/>
            <a:ext cx="820200" cy="0"/>
          </a:xfrm>
          <a:prstGeom prst="straightConnector1">
            <a:avLst/>
          </a:prstGeom>
          <a:noFill/>
          <a:ln cap="flat" cmpd="sng" w="19050">
            <a:solidFill>
              <a:schemeClr val="dk1"/>
            </a:solidFill>
            <a:prstDash val="dash"/>
            <a:round/>
            <a:headEnd len="med" w="med" type="none"/>
            <a:tailEnd len="med" w="med" type="none"/>
          </a:ln>
        </p:spPr>
      </p:cxnSp>
      <p:cxnSp>
        <p:nvCxnSpPr>
          <p:cNvPr id="222" name="Google Shape;222;p15"/>
          <p:cNvCxnSpPr/>
          <p:nvPr/>
        </p:nvCxnSpPr>
        <p:spPr>
          <a:xfrm>
            <a:off x="2061278" y="2985050"/>
            <a:ext cx="0" cy="710400"/>
          </a:xfrm>
          <a:prstGeom prst="straightConnector1">
            <a:avLst/>
          </a:prstGeom>
          <a:noFill/>
          <a:ln cap="flat" cmpd="sng" w="19050">
            <a:solidFill>
              <a:schemeClr val="dk1"/>
            </a:solidFill>
            <a:prstDash val="solid"/>
            <a:round/>
            <a:headEnd len="med" w="med" type="none"/>
            <a:tailEnd len="med" w="med" type="oval"/>
          </a:ln>
        </p:spPr>
      </p:cxnSp>
      <p:cxnSp>
        <p:nvCxnSpPr>
          <p:cNvPr id="223" name="Google Shape;223;p15"/>
          <p:cNvCxnSpPr/>
          <p:nvPr/>
        </p:nvCxnSpPr>
        <p:spPr>
          <a:xfrm>
            <a:off x="3745378" y="2985050"/>
            <a:ext cx="0" cy="710400"/>
          </a:xfrm>
          <a:prstGeom prst="straightConnector1">
            <a:avLst/>
          </a:prstGeom>
          <a:noFill/>
          <a:ln cap="flat" cmpd="sng" w="19050">
            <a:solidFill>
              <a:schemeClr val="dk1"/>
            </a:solidFill>
            <a:prstDash val="solid"/>
            <a:round/>
            <a:headEnd len="med" w="med" type="none"/>
            <a:tailEnd len="med" w="med" type="oval"/>
          </a:ln>
        </p:spPr>
      </p:cxnSp>
      <p:sp>
        <p:nvSpPr>
          <p:cNvPr id="224" name="Google Shape;224;p15"/>
          <p:cNvSpPr txBox="1"/>
          <p:nvPr/>
        </p:nvSpPr>
        <p:spPr>
          <a:xfrm>
            <a:off x="4665281" y="2339867"/>
            <a:ext cx="1466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hare Tech"/>
                <a:ea typeface="Share Tech"/>
                <a:cs typeface="Share Tech"/>
                <a:sym typeface="Share Tech"/>
              </a:rPr>
              <a:t>03</a:t>
            </a:r>
            <a:endParaRPr sz="2000">
              <a:solidFill>
                <a:schemeClr val="dk1"/>
              </a:solidFill>
              <a:latin typeface="Share Tech"/>
              <a:ea typeface="Share Tech"/>
              <a:cs typeface="Share Tech"/>
              <a:sym typeface="Share Tech"/>
            </a:endParaRPr>
          </a:p>
        </p:txBody>
      </p:sp>
      <p:sp>
        <p:nvSpPr>
          <p:cNvPr id="225" name="Google Shape;225;p15"/>
          <p:cNvSpPr txBox="1"/>
          <p:nvPr/>
        </p:nvSpPr>
        <p:spPr>
          <a:xfrm>
            <a:off x="6318581" y="2339855"/>
            <a:ext cx="1466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hare Tech"/>
                <a:ea typeface="Share Tech"/>
                <a:cs typeface="Share Tech"/>
                <a:sym typeface="Share Tech"/>
              </a:rPr>
              <a:t>04</a:t>
            </a:r>
            <a:endParaRPr sz="2000">
              <a:solidFill>
                <a:schemeClr val="dk1"/>
              </a:solidFill>
              <a:latin typeface="Share Tech"/>
              <a:ea typeface="Share Tech"/>
              <a:cs typeface="Share Tech"/>
              <a:sym typeface="Share Tech"/>
            </a:endParaRPr>
          </a:p>
        </p:txBody>
      </p:sp>
      <p:cxnSp>
        <p:nvCxnSpPr>
          <p:cNvPr id="226" name="Google Shape;226;p15"/>
          <p:cNvCxnSpPr/>
          <p:nvPr/>
        </p:nvCxnSpPr>
        <p:spPr>
          <a:xfrm>
            <a:off x="5398628" y="2985050"/>
            <a:ext cx="0" cy="710400"/>
          </a:xfrm>
          <a:prstGeom prst="straightConnector1">
            <a:avLst/>
          </a:prstGeom>
          <a:noFill/>
          <a:ln cap="flat" cmpd="sng" w="19050">
            <a:solidFill>
              <a:schemeClr val="dk1"/>
            </a:solidFill>
            <a:prstDash val="solid"/>
            <a:round/>
            <a:headEnd len="med" w="med" type="none"/>
            <a:tailEnd len="med" w="med" type="oval"/>
          </a:ln>
        </p:spPr>
      </p:cxnSp>
      <p:cxnSp>
        <p:nvCxnSpPr>
          <p:cNvPr id="227" name="Google Shape;227;p15"/>
          <p:cNvCxnSpPr/>
          <p:nvPr/>
        </p:nvCxnSpPr>
        <p:spPr>
          <a:xfrm>
            <a:off x="7051928" y="2985050"/>
            <a:ext cx="0" cy="710400"/>
          </a:xfrm>
          <a:prstGeom prst="straightConnector1">
            <a:avLst/>
          </a:prstGeom>
          <a:noFill/>
          <a:ln cap="flat" cmpd="sng" w="19050">
            <a:solidFill>
              <a:schemeClr val="dk1"/>
            </a:solidFill>
            <a:prstDash val="solid"/>
            <a:round/>
            <a:headEnd len="med" w="med" type="none"/>
            <a:tailEnd len="med" w="med" type="oval"/>
          </a:ln>
        </p:spPr>
      </p:cxnSp>
      <p:sp>
        <p:nvSpPr>
          <p:cNvPr id="228" name="Google Shape;228;p15"/>
          <p:cNvSpPr txBox="1"/>
          <p:nvPr/>
        </p:nvSpPr>
        <p:spPr>
          <a:xfrm>
            <a:off x="4787662" y="3743927"/>
            <a:ext cx="14667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ven Pro"/>
                <a:ea typeface="Maven Pro"/>
                <a:cs typeface="Maven Pro"/>
                <a:sym typeface="Maven Pro"/>
              </a:rPr>
              <a:t>Conclusion</a:t>
            </a:r>
            <a:endParaRPr>
              <a:solidFill>
                <a:schemeClr val="dk1"/>
              </a:solidFill>
              <a:latin typeface="Maven Pro"/>
              <a:ea typeface="Maven Pro"/>
              <a:cs typeface="Maven Pro"/>
              <a:sym typeface="Maven Pro"/>
            </a:endParaRPr>
          </a:p>
        </p:txBody>
      </p:sp>
      <p:sp>
        <p:nvSpPr>
          <p:cNvPr id="229" name="Google Shape;229;p15"/>
          <p:cNvSpPr txBox="1"/>
          <p:nvPr/>
        </p:nvSpPr>
        <p:spPr>
          <a:xfrm>
            <a:off x="6408474" y="3743927"/>
            <a:ext cx="14667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ven Pro"/>
                <a:ea typeface="Maven Pro"/>
                <a:cs typeface="Maven Pro"/>
                <a:sym typeface="Maven Pro"/>
              </a:rPr>
              <a:t>Code/Appendix</a:t>
            </a:r>
            <a:endParaRPr>
              <a:solidFill>
                <a:schemeClr val="dk1"/>
              </a:solidFill>
              <a:latin typeface="Maven Pro"/>
              <a:ea typeface="Maven Pro"/>
              <a:cs typeface="Maven Pro"/>
              <a:sym typeface="Maven Pro"/>
            </a:endParaRPr>
          </a:p>
        </p:txBody>
      </p:sp>
      <p:cxnSp>
        <p:nvCxnSpPr>
          <p:cNvPr id="230" name="Google Shape;230;p15"/>
          <p:cNvCxnSpPr/>
          <p:nvPr/>
        </p:nvCxnSpPr>
        <p:spPr>
          <a:xfrm>
            <a:off x="1481175" y="4144200"/>
            <a:ext cx="995400" cy="66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15"/>
          <p:cNvCxnSpPr/>
          <p:nvPr/>
        </p:nvCxnSpPr>
        <p:spPr>
          <a:xfrm>
            <a:off x="3166525" y="4150800"/>
            <a:ext cx="995400" cy="660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15"/>
          <p:cNvCxnSpPr/>
          <p:nvPr/>
        </p:nvCxnSpPr>
        <p:spPr>
          <a:xfrm>
            <a:off x="4900925" y="4144200"/>
            <a:ext cx="995400" cy="660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15"/>
          <p:cNvCxnSpPr/>
          <p:nvPr/>
        </p:nvCxnSpPr>
        <p:spPr>
          <a:xfrm>
            <a:off x="6554225" y="4144200"/>
            <a:ext cx="995400" cy="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6"/>
          <p:cNvSpPr txBox="1"/>
          <p:nvPr/>
        </p:nvSpPr>
        <p:spPr>
          <a:xfrm>
            <a:off x="1113453" y="1279125"/>
            <a:ext cx="6951000" cy="116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Share Tech"/>
                <a:ea typeface="Share Tech"/>
                <a:cs typeface="Share Tech"/>
                <a:sym typeface="Share Tech"/>
              </a:rPr>
              <a:t>1. </a:t>
            </a:r>
            <a:r>
              <a:rPr b="1" lang="en">
                <a:solidFill>
                  <a:schemeClr val="dk1"/>
                </a:solidFill>
                <a:latin typeface="Share Tech"/>
                <a:ea typeface="Share Tech"/>
                <a:cs typeface="Share Tech"/>
                <a:sym typeface="Share Tech"/>
              </a:rPr>
              <a:t>Metric:</a:t>
            </a:r>
            <a:r>
              <a:rPr lang="en">
                <a:solidFill>
                  <a:schemeClr val="dk1"/>
                </a:solidFill>
                <a:latin typeface="Share Tech"/>
                <a:ea typeface="Share Tech"/>
                <a:cs typeface="Share Tech"/>
                <a:sym typeface="Share Tech"/>
              </a:rPr>
              <a:t> Achieved an R^2 </a:t>
            </a:r>
            <a:r>
              <a:rPr lang="en">
                <a:solidFill>
                  <a:schemeClr val="accent5"/>
                </a:solidFill>
                <a:latin typeface="Share Tech"/>
                <a:ea typeface="Share Tech"/>
                <a:cs typeface="Share Tech"/>
                <a:sym typeface="Share Tech"/>
              </a:rPr>
              <a:t>score of 0.88</a:t>
            </a:r>
            <a:r>
              <a:rPr lang="en">
                <a:solidFill>
                  <a:schemeClr val="dk1"/>
                </a:solidFill>
                <a:latin typeface="Share Tech"/>
                <a:ea typeface="Share Tech"/>
                <a:cs typeface="Share Tech"/>
                <a:sym typeface="Share Tech"/>
              </a:rPr>
              <a:t>, explaining 88% of the variance in barrier severity across the Seattle dataset.</a:t>
            </a:r>
            <a:endParaRPr>
              <a:solidFill>
                <a:schemeClr val="dk1"/>
              </a:solidFill>
              <a:latin typeface="Share Tech"/>
              <a:ea typeface="Share Tech"/>
              <a:cs typeface="Share Tech"/>
              <a:sym typeface="Share Tech"/>
            </a:endParaRPr>
          </a:p>
          <a:p>
            <a:pPr indent="0" lvl="0" marL="0" rtl="0" algn="l">
              <a:lnSpc>
                <a:spcPct val="115000"/>
              </a:lnSpc>
              <a:spcBef>
                <a:spcPts val="0"/>
              </a:spcBef>
              <a:spcAft>
                <a:spcPts val="0"/>
              </a:spcAft>
              <a:buNone/>
            </a:pPr>
            <a:r>
              <a:t/>
            </a:r>
            <a:endParaRPr b="1">
              <a:solidFill>
                <a:schemeClr val="dk1"/>
              </a:solidFill>
              <a:latin typeface="Share Tech"/>
              <a:ea typeface="Share Tech"/>
              <a:cs typeface="Share Tech"/>
              <a:sym typeface="Share Tech"/>
            </a:endParaRPr>
          </a:p>
          <a:p>
            <a:pPr indent="0" lvl="0" marL="0" rtl="0" algn="l">
              <a:lnSpc>
                <a:spcPct val="115000"/>
              </a:lnSpc>
              <a:spcBef>
                <a:spcPts val="0"/>
              </a:spcBef>
              <a:spcAft>
                <a:spcPts val="0"/>
              </a:spcAft>
              <a:buNone/>
            </a:pPr>
            <a:r>
              <a:rPr b="1" lang="en">
                <a:solidFill>
                  <a:schemeClr val="dk1"/>
                </a:solidFill>
                <a:latin typeface="Share Tech"/>
                <a:ea typeface="Share Tech"/>
                <a:cs typeface="Share Tech"/>
                <a:sym typeface="Share Tech"/>
              </a:rPr>
              <a:t>2. The Stacking Edge:</a:t>
            </a:r>
            <a:r>
              <a:rPr lang="en">
                <a:solidFill>
                  <a:schemeClr val="dk1"/>
                </a:solidFill>
                <a:latin typeface="Share Tech"/>
                <a:ea typeface="Share Tech"/>
                <a:cs typeface="Share Tech"/>
                <a:sym typeface="Share Tech"/>
              </a:rPr>
              <a:t> The ensemble approach (RF + GBT + KNN) outperformed the baseline Linear Regression by </a:t>
            </a:r>
            <a:r>
              <a:rPr lang="en">
                <a:solidFill>
                  <a:schemeClr val="accent5"/>
                </a:solidFill>
                <a:latin typeface="Share Tech"/>
                <a:ea typeface="Share Tech"/>
                <a:cs typeface="Share Tech"/>
                <a:sym typeface="Share Tech"/>
              </a:rPr>
              <a:t>15% in Mean Squared Error (MSE)</a:t>
            </a:r>
            <a:r>
              <a:rPr lang="en">
                <a:solidFill>
                  <a:schemeClr val="dk1"/>
                </a:solidFill>
                <a:latin typeface="Share Tech"/>
                <a:ea typeface="Share Tech"/>
                <a:cs typeface="Share Tech"/>
                <a:sym typeface="Share Tech"/>
              </a:rPr>
              <a:t>.</a:t>
            </a:r>
            <a:endParaRPr>
              <a:solidFill>
                <a:schemeClr val="dk1"/>
              </a:solidFill>
              <a:latin typeface="Share Tech"/>
              <a:ea typeface="Share Tech"/>
              <a:cs typeface="Share Tech"/>
              <a:sym typeface="Share Tech"/>
            </a:endParaRPr>
          </a:p>
          <a:p>
            <a:pPr indent="0" lvl="0" marL="0" rtl="0" algn="l">
              <a:lnSpc>
                <a:spcPct val="115000"/>
              </a:lnSpc>
              <a:spcBef>
                <a:spcPts val="0"/>
              </a:spcBef>
              <a:spcAft>
                <a:spcPts val="0"/>
              </a:spcAft>
              <a:buNone/>
            </a:pPr>
            <a:r>
              <a:t/>
            </a:r>
            <a:endParaRPr b="1">
              <a:solidFill>
                <a:schemeClr val="dk1"/>
              </a:solidFill>
              <a:latin typeface="Share Tech"/>
              <a:ea typeface="Share Tech"/>
              <a:cs typeface="Share Tech"/>
              <a:sym typeface="Share Tech"/>
            </a:endParaRPr>
          </a:p>
          <a:p>
            <a:pPr indent="0" lvl="0" marL="0" rtl="0" algn="l">
              <a:lnSpc>
                <a:spcPct val="115000"/>
              </a:lnSpc>
              <a:spcBef>
                <a:spcPts val="0"/>
              </a:spcBef>
              <a:spcAft>
                <a:spcPts val="0"/>
              </a:spcAft>
              <a:buNone/>
            </a:pPr>
            <a:r>
              <a:rPr b="1" lang="en">
                <a:solidFill>
                  <a:schemeClr val="dk1"/>
                </a:solidFill>
                <a:latin typeface="Share Tech"/>
                <a:ea typeface="Share Tech"/>
                <a:cs typeface="Share Tech"/>
                <a:sym typeface="Share Tech"/>
              </a:rPr>
              <a:t>3. Reliability:</a:t>
            </a:r>
            <a:r>
              <a:rPr lang="en">
                <a:solidFill>
                  <a:schemeClr val="dk1"/>
                </a:solidFill>
                <a:latin typeface="Share Tech"/>
                <a:ea typeface="Share Tech"/>
                <a:cs typeface="Share Tech"/>
                <a:sym typeface="Share Tech"/>
              </a:rPr>
              <a:t> Validated via 5-Fold Cross-Validation to ensure the model generalizes across diverse topographies (e.g., steep Queen Anne vs. flat Ballard).</a:t>
            </a:r>
            <a:endParaRPr>
              <a:solidFill>
                <a:schemeClr val="dk1"/>
              </a:solidFill>
              <a:latin typeface="Share Tech"/>
              <a:ea typeface="Share Tech"/>
              <a:cs typeface="Share Tech"/>
              <a:sym typeface="Share Tech"/>
            </a:endParaRPr>
          </a:p>
          <a:p>
            <a:pPr indent="0" lvl="0" marL="0" rtl="0" algn="l">
              <a:lnSpc>
                <a:spcPct val="115000"/>
              </a:lnSpc>
              <a:spcBef>
                <a:spcPts val="0"/>
              </a:spcBef>
              <a:spcAft>
                <a:spcPts val="0"/>
              </a:spcAft>
              <a:buNone/>
            </a:pPr>
            <a:r>
              <a:t/>
            </a:r>
            <a:endParaRPr b="1">
              <a:solidFill>
                <a:schemeClr val="dk1"/>
              </a:solidFill>
              <a:latin typeface="Share Tech"/>
              <a:ea typeface="Share Tech"/>
              <a:cs typeface="Share Tech"/>
              <a:sym typeface="Share Tech"/>
            </a:endParaRPr>
          </a:p>
          <a:p>
            <a:pPr indent="0" lvl="0" marL="0" rtl="0" algn="l">
              <a:lnSpc>
                <a:spcPct val="115000"/>
              </a:lnSpc>
              <a:spcBef>
                <a:spcPts val="0"/>
              </a:spcBef>
              <a:spcAft>
                <a:spcPts val="0"/>
              </a:spcAft>
              <a:buNone/>
            </a:pPr>
            <a:r>
              <a:rPr b="1" lang="en">
                <a:solidFill>
                  <a:schemeClr val="dk1"/>
                </a:solidFill>
                <a:latin typeface="Share Tech"/>
                <a:ea typeface="Share Tech"/>
                <a:cs typeface="Share Tech"/>
                <a:sym typeface="Share Tech"/>
              </a:rPr>
              <a:t>4. Inference:</a:t>
            </a:r>
            <a:r>
              <a:rPr lang="en">
                <a:solidFill>
                  <a:schemeClr val="dk1"/>
                </a:solidFill>
                <a:latin typeface="Share Tech"/>
                <a:ea typeface="Share Tech"/>
                <a:cs typeface="Share Tech"/>
                <a:sym typeface="Share Tech"/>
              </a:rPr>
              <a:t> Effectively "fills the gaps" in unmapped city blocks, providing a continuous accessibility score where raw data is missing.</a:t>
            </a:r>
            <a:endParaRPr>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29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26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2600">
              <a:solidFill>
                <a:schemeClr val="dk1"/>
              </a:solidFill>
              <a:highlight>
                <a:schemeClr val="lt1"/>
              </a:highlight>
              <a:latin typeface="Maven Pro"/>
              <a:ea typeface="Maven Pro"/>
              <a:cs typeface="Maven Pro"/>
              <a:sym typeface="Maven Pro"/>
            </a:endParaRPr>
          </a:p>
        </p:txBody>
      </p:sp>
      <p:sp>
        <p:nvSpPr>
          <p:cNvPr id="239" name="Google Shape;239;p16"/>
          <p:cNvSpPr txBox="1"/>
          <p:nvPr>
            <p:ph type="title"/>
          </p:nvPr>
        </p:nvSpPr>
        <p:spPr>
          <a:xfrm>
            <a:off x="720000" y="494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Our Results and Model Performance</a:t>
            </a:r>
            <a:endParaRPr>
              <a:solidFill>
                <a:schemeClr val="accent2"/>
              </a:solidFill>
            </a:endParaRPr>
          </a:p>
        </p:txBody>
      </p:sp>
      <p:sp>
        <p:nvSpPr>
          <p:cNvPr id="240" name="Google Shape;240;p16"/>
          <p:cNvSpPr/>
          <p:nvPr/>
        </p:nvSpPr>
        <p:spPr>
          <a:xfrm>
            <a:off x="8309600" y="4310400"/>
            <a:ext cx="833100" cy="83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txBox="1"/>
          <p:nvPr/>
        </p:nvSpPr>
        <p:spPr>
          <a:xfrm>
            <a:off x="7992808" y="4485498"/>
            <a:ext cx="1466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hare Tech"/>
                <a:ea typeface="Share Tech"/>
                <a:cs typeface="Share Tech"/>
                <a:sym typeface="Share Tech"/>
              </a:rPr>
              <a:t>01</a:t>
            </a:r>
            <a:endParaRPr sz="2000">
              <a:solidFill>
                <a:schemeClr val="dk1"/>
              </a:solidFill>
              <a:latin typeface="Share Tech"/>
              <a:ea typeface="Share Tech"/>
              <a:cs typeface="Share Tech"/>
              <a:sym typeface="Share Tech"/>
            </a:endParaRPr>
          </a:p>
        </p:txBody>
      </p:sp>
      <p:sp>
        <p:nvSpPr>
          <p:cNvPr id="242" name="Google Shape;242;p16"/>
          <p:cNvSpPr txBox="1"/>
          <p:nvPr/>
        </p:nvSpPr>
        <p:spPr>
          <a:xfrm>
            <a:off x="7169200" y="4544751"/>
            <a:ext cx="14667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ven Pro"/>
                <a:ea typeface="Maven Pro"/>
                <a:cs typeface="Maven Pro"/>
                <a:sym typeface="Maven Pro"/>
              </a:rPr>
              <a:t>Our Results</a:t>
            </a:r>
            <a:endParaRPr>
              <a:solidFill>
                <a:schemeClr val="dk1"/>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7"/>
          <p:cNvSpPr txBox="1"/>
          <p:nvPr/>
        </p:nvSpPr>
        <p:spPr>
          <a:xfrm>
            <a:off x="501326" y="1064275"/>
            <a:ext cx="3597900" cy="11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Share Tech"/>
                <a:ea typeface="Share Tech"/>
                <a:cs typeface="Share Tech"/>
                <a:sym typeface="Share Tech"/>
              </a:rPr>
              <a:t>Machine Learning &amp; Data Engineering (Back-end)</a:t>
            </a:r>
            <a:endParaRPr b="1" sz="12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200">
                <a:solidFill>
                  <a:schemeClr val="dk1"/>
                </a:solidFill>
                <a:latin typeface="Share Tech"/>
                <a:ea typeface="Share Tech"/>
                <a:cs typeface="Share Tech"/>
                <a:sym typeface="Share Tech"/>
              </a:rPr>
              <a:t>1. </a:t>
            </a:r>
            <a:r>
              <a:rPr lang="en" sz="1200">
                <a:solidFill>
                  <a:schemeClr val="dk1"/>
                </a:solidFill>
                <a:latin typeface="Share Tech"/>
                <a:ea typeface="Share Tech"/>
                <a:cs typeface="Share Tech"/>
                <a:sym typeface="Share Tech"/>
              </a:rPr>
              <a:t>Google Colab: Cloud-based High-RAM environment used to process 82k+ records and accelerate model training.</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200">
                <a:solidFill>
                  <a:schemeClr val="dk1"/>
                </a:solidFill>
                <a:latin typeface="Share Tech"/>
                <a:ea typeface="Share Tech"/>
                <a:cs typeface="Share Tech"/>
                <a:sym typeface="Share Tech"/>
              </a:rPr>
              <a:t>2. Python (Scikit-Learn): Built a Stacking Ensemble Regressor (Random Forest, Gradient Boosting, KNN) for high-accuracy severity prediction.</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200">
                <a:solidFill>
                  <a:schemeClr val="dk1"/>
                </a:solidFill>
                <a:latin typeface="Share Tech"/>
                <a:ea typeface="Share Tech"/>
                <a:cs typeface="Share Tech"/>
                <a:sym typeface="Share Tech"/>
              </a:rPr>
              <a:t>3. Pandas &amp; NumPy: Executed data cleaning, normalization, and spatial feature engineering.</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200">
                <a:solidFill>
                  <a:schemeClr val="dk1"/>
                </a:solidFill>
                <a:latin typeface="Share Tech"/>
                <a:ea typeface="Share Tech"/>
                <a:cs typeface="Share Tech"/>
                <a:sym typeface="Share Tech"/>
              </a:rPr>
              <a:t>4. Lasso Regression: Automated feature selection to isolate the primary drivers of urban mobility friction.</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rPr b="1" lang="en" sz="1200">
                <a:solidFill>
                  <a:schemeClr val="dk1"/>
                </a:solidFill>
                <a:latin typeface="Share Tech"/>
                <a:ea typeface="Share Tech"/>
                <a:cs typeface="Share Tech"/>
                <a:sym typeface="Share Tech"/>
              </a:rPr>
              <a:t>Data Visualization (Live Web Page):</a:t>
            </a:r>
            <a:br>
              <a:rPr lang="en" sz="1200">
                <a:solidFill>
                  <a:schemeClr val="dk1"/>
                </a:solidFill>
                <a:latin typeface="Share Tech"/>
                <a:ea typeface="Share Tech"/>
                <a:cs typeface="Share Tech"/>
                <a:sym typeface="Share Tech"/>
              </a:rPr>
            </a:br>
            <a:r>
              <a:rPr lang="en" sz="1200">
                <a:solidFill>
                  <a:schemeClr val="dk1"/>
                </a:solidFill>
                <a:latin typeface="Share Tech"/>
                <a:ea typeface="Share Tech"/>
                <a:cs typeface="Share Tech"/>
                <a:sym typeface="Share Tech"/>
              </a:rPr>
              <a:t>1. VS Code </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200">
                <a:solidFill>
                  <a:schemeClr val="dk1"/>
                </a:solidFill>
                <a:latin typeface="Share Tech"/>
                <a:ea typeface="Share Tech"/>
                <a:cs typeface="Share Tech"/>
                <a:sym typeface="Share Tech"/>
              </a:rPr>
              <a:t>2. MapBox</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200">
                <a:solidFill>
                  <a:schemeClr val="dk1"/>
                </a:solidFill>
                <a:latin typeface="Share Tech"/>
                <a:ea typeface="Share Tech"/>
                <a:cs typeface="Share Tech"/>
                <a:sym typeface="Share Tech"/>
              </a:rPr>
              <a:t>4. HTML, CSS, JavaScript  </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3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100">
              <a:solidFill>
                <a:schemeClr val="dk1"/>
              </a:solidFill>
              <a:latin typeface="Share Tech"/>
              <a:ea typeface="Share Tech"/>
              <a:cs typeface="Share Tech"/>
              <a:sym typeface="Share Tech"/>
            </a:endParaRPr>
          </a:p>
        </p:txBody>
      </p:sp>
      <p:sp>
        <p:nvSpPr>
          <p:cNvPr id="248" name="Google Shape;248;p17"/>
          <p:cNvSpPr txBox="1"/>
          <p:nvPr>
            <p:ph type="title"/>
          </p:nvPr>
        </p:nvSpPr>
        <p:spPr>
          <a:xfrm>
            <a:off x="631300" y="398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Tools we Used</a:t>
            </a:r>
            <a:endParaRPr>
              <a:solidFill>
                <a:schemeClr val="accent2"/>
              </a:solidFill>
            </a:endParaRPr>
          </a:p>
        </p:txBody>
      </p:sp>
      <p:sp>
        <p:nvSpPr>
          <p:cNvPr id="249" name="Google Shape;249;p17"/>
          <p:cNvSpPr/>
          <p:nvPr/>
        </p:nvSpPr>
        <p:spPr>
          <a:xfrm>
            <a:off x="8309600" y="4310400"/>
            <a:ext cx="833100" cy="83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txBox="1"/>
          <p:nvPr/>
        </p:nvSpPr>
        <p:spPr>
          <a:xfrm>
            <a:off x="7992808" y="4485498"/>
            <a:ext cx="1466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hare Tech"/>
                <a:ea typeface="Share Tech"/>
                <a:cs typeface="Share Tech"/>
                <a:sym typeface="Share Tech"/>
              </a:rPr>
              <a:t>02</a:t>
            </a:r>
            <a:endParaRPr sz="2000">
              <a:solidFill>
                <a:schemeClr val="dk1"/>
              </a:solidFill>
              <a:latin typeface="Share Tech"/>
              <a:ea typeface="Share Tech"/>
              <a:cs typeface="Share Tech"/>
              <a:sym typeface="Share Tech"/>
            </a:endParaRPr>
          </a:p>
        </p:txBody>
      </p:sp>
      <p:sp>
        <p:nvSpPr>
          <p:cNvPr id="251" name="Google Shape;251;p17"/>
          <p:cNvSpPr txBox="1"/>
          <p:nvPr/>
        </p:nvSpPr>
        <p:spPr>
          <a:xfrm>
            <a:off x="6996175" y="4544751"/>
            <a:ext cx="14667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ven Pro"/>
                <a:ea typeface="Maven Pro"/>
                <a:cs typeface="Maven Pro"/>
                <a:sym typeface="Maven Pro"/>
              </a:rPr>
              <a:t>Visuals/Data</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latin typeface="Maven Pro"/>
              <a:ea typeface="Maven Pro"/>
              <a:cs typeface="Maven Pro"/>
              <a:sym typeface="Maven Pro"/>
            </a:endParaRPr>
          </a:p>
        </p:txBody>
      </p:sp>
      <p:sp>
        <p:nvSpPr>
          <p:cNvPr id="252" name="Google Shape;252;p17"/>
          <p:cNvSpPr txBox="1"/>
          <p:nvPr/>
        </p:nvSpPr>
        <p:spPr>
          <a:xfrm>
            <a:off x="501325" y="3006500"/>
            <a:ext cx="3650700" cy="19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1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dk1"/>
              </a:solidFill>
              <a:latin typeface="Maven Pro"/>
              <a:ea typeface="Maven Pro"/>
              <a:cs typeface="Maven Pro"/>
              <a:sym typeface="Maven Pro"/>
            </a:endParaRPr>
          </a:p>
        </p:txBody>
      </p:sp>
      <p:sp>
        <p:nvSpPr>
          <p:cNvPr id="253" name="Google Shape;253;p17"/>
          <p:cNvSpPr txBox="1"/>
          <p:nvPr/>
        </p:nvSpPr>
        <p:spPr>
          <a:xfrm>
            <a:off x="4409275" y="1064275"/>
            <a:ext cx="3455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Share Tech"/>
                <a:ea typeface="Share Tech"/>
                <a:cs typeface="Share Tech"/>
                <a:sym typeface="Share Tech"/>
              </a:rPr>
              <a:t>Geospatial Visualization &amp; Deployment (Front-end)</a:t>
            </a:r>
            <a:endParaRPr b="1" sz="12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200">
                <a:solidFill>
                  <a:schemeClr val="dk1"/>
                </a:solidFill>
                <a:latin typeface="Share Tech"/>
                <a:ea typeface="Share Tech"/>
                <a:cs typeface="Share Tech"/>
                <a:sym typeface="Share Tech"/>
              </a:rPr>
              <a:t>1. </a:t>
            </a:r>
            <a:r>
              <a:rPr lang="en" sz="1200">
                <a:solidFill>
                  <a:schemeClr val="dk1"/>
                </a:solidFill>
                <a:latin typeface="Share Tech"/>
                <a:ea typeface="Share Tech"/>
                <a:cs typeface="Share Tech"/>
                <a:sym typeface="Share Tech"/>
              </a:rPr>
              <a:t>Mapbox GL JS: Rendered high-performance interactive heatmaps and barrier-density layers.</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200">
                <a:solidFill>
                  <a:schemeClr val="dk1"/>
                </a:solidFill>
                <a:latin typeface="Share Tech"/>
                <a:ea typeface="Share Tech"/>
                <a:cs typeface="Share Tech"/>
                <a:sym typeface="Share Tech"/>
              </a:rPr>
              <a:t>2. HTML5, CSS3 &amp; JavaScript (ES6): Built the responsive user interface for the live web portal.</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200">
                <a:solidFill>
                  <a:schemeClr val="dk1"/>
                </a:solidFill>
                <a:latin typeface="Share Tech"/>
                <a:ea typeface="Share Tech"/>
                <a:cs typeface="Share Tech"/>
                <a:sym typeface="Share Tech"/>
              </a:rPr>
              <a:t>3. GitHub Pages: Hosted the production environment for public accessibility.</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rPr b="1" lang="en" sz="1200">
                <a:solidFill>
                  <a:schemeClr val="dk1"/>
                </a:solidFill>
                <a:latin typeface="Share Tech"/>
                <a:ea typeface="Share Tech"/>
                <a:cs typeface="Share Tech"/>
                <a:sym typeface="Share Tech"/>
              </a:rPr>
              <a:t>Workflow &amp; Version Control</a:t>
            </a:r>
            <a:endParaRPr b="1" sz="12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200">
                <a:solidFill>
                  <a:schemeClr val="dk1"/>
                </a:solidFill>
                <a:latin typeface="Share Tech"/>
                <a:ea typeface="Share Tech"/>
                <a:cs typeface="Share Tech"/>
                <a:sym typeface="Share Tech"/>
              </a:rPr>
              <a:t>1. </a:t>
            </a:r>
            <a:r>
              <a:rPr lang="en" sz="1200">
                <a:solidFill>
                  <a:schemeClr val="dk1"/>
                </a:solidFill>
                <a:latin typeface="Share Tech"/>
                <a:ea typeface="Share Tech"/>
                <a:cs typeface="Share Tech"/>
                <a:sym typeface="Share Tech"/>
              </a:rPr>
              <a:t>Git &amp; GitHub Submodules: Managed project decoupling, seamlessly linking the ML repository with the front-end repository.</a:t>
            </a:r>
            <a:endParaRPr sz="1200">
              <a:solidFill>
                <a:schemeClr val="dk1"/>
              </a:solidFill>
              <a:latin typeface="Share Tech"/>
              <a:ea typeface="Share Tech"/>
              <a:cs typeface="Share Tech"/>
              <a:sym typeface="Share Tech"/>
            </a:endParaRPr>
          </a:p>
          <a:p>
            <a:pPr indent="0" lvl="0" marL="0" rtl="0" algn="l">
              <a:spcBef>
                <a:spcPts val="0"/>
              </a:spcBef>
              <a:spcAft>
                <a:spcPts val="0"/>
              </a:spcAft>
              <a:buNone/>
            </a:pPr>
            <a:r>
              <a:rPr lang="en" sz="1200">
                <a:solidFill>
                  <a:schemeClr val="dk1"/>
                </a:solidFill>
                <a:latin typeface="Share Tech"/>
                <a:ea typeface="Share Tech"/>
                <a:cs typeface="Share Tech"/>
                <a:sym typeface="Share Tech"/>
              </a:rPr>
              <a:t>2. VS Code: Primary environment for script development and system integration.</a:t>
            </a:r>
            <a:endParaRPr sz="1200">
              <a:solidFill>
                <a:schemeClr val="dk1"/>
              </a:solidFill>
              <a:latin typeface="Share Tech"/>
              <a:ea typeface="Share Tech"/>
              <a:cs typeface="Share Tech"/>
              <a:sym typeface="Share Tech"/>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8"/>
          <p:cNvSpPr txBox="1"/>
          <p:nvPr/>
        </p:nvSpPr>
        <p:spPr>
          <a:xfrm>
            <a:off x="3023075" y="4604000"/>
            <a:ext cx="3000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chemeClr val="dk1"/>
                </a:solidFill>
                <a:highlight>
                  <a:schemeClr val="lt1"/>
                </a:highlight>
                <a:latin typeface="Share Tech"/>
                <a:ea typeface="Share Tech"/>
                <a:cs typeface="Share Tech"/>
                <a:sym typeface="Share Tech"/>
                <a:hlinkClick r:id="rId3">
                  <a:extLst>
                    <a:ext uri="{A12FA001-AC4F-418D-AE19-62706E023703}">
                      <ahyp:hlinkClr val="tx"/>
                    </a:ext>
                  </a:extLst>
                </a:hlinkClick>
              </a:rPr>
              <a:t>https://willyh23.github.io/Datathon-Project-/</a:t>
            </a:r>
            <a:endParaRPr sz="1500">
              <a:solidFill>
                <a:schemeClr val="dk1"/>
              </a:solidFill>
              <a:latin typeface="Share Tech"/>
              <a:ea typeface="Share Tech"/>
              <a:cs typeface="Share Tech"/>
              <a:sym typeface="Share Tech"/>
            </a:endParaRPr>
          </a:p>
        </p:txBody>
      </p:sp>
      <p:pic>
        <p:nvPicPr>
          <p:cNvPr id="259" name="Google Shape;259;p18" title="Screenshot 2026-02-07 at 4.05.41 PM.png"/>
          <p:cNvPicPr preferRelativeResize="0"/>
          <p:nvPr/>
        </p:nvPicPr>
        <p:blipFill rotWithShape="1">
          <a:blip r:embed="rId4">
            <a:alphaModFix/>
          </a:blip>
          <a:srcRect b="0" l="39" r="49" t="0"/>
          <a:stretch/>
        </p:blipFill>
        <p:spPr>
          <a:xfrm>
            <a:off x="1292400" y="810988"/>
            <a:ext cx="6007025" cy="3428851"/>
          </a:xfrm>
          <a:prstGeom prst="rect">
            <a:avLst/>
          </a:prstGeom>
          <a:noFill/>
          <a:ln>
            <a:noFill/>
          </a:ln>
        </p:spPr>
      </p:pic>
      <p:pic>
        <p:nvPicPr>
          <p:cNvPr id="260" name="Google Shape;260;p18"/>
          <p:cNvPicPr preferRelativeResize="0"/>
          <p:nvPr/>
        </p:nvPicPr>
        <p:blipFill>
          <a:blip r:embed="rId5">
            <a:alphaModFix/>
          </a:blip>
          <a:stretch>
            <a:fillRect/>
          </a:stretch>
        </p:blipFill>
        <p:spPr>
          <a:xfrm>
            <a:off x="2517700" y="4461412"/>
            <a:ext cx="505376" cy="505376"/>
          </a:xfrm>
          <a:prstGeom prst="rect">
            <a:avLst/>
          </a:prstGeom>
          <a:noFill/>
          <a:ln>
            <a:noFill/>
          </a:ln>
        </p:spPr>
      </p:pic>
      <p:sp>
        <p:nvSpPr>
          <p:cNvPr id="261" name="Google Shape;261;p18"/>
          <p:cNvSpPr txBox="1"/>
          <p:nvPr/>
        </p:nvSpPr>
        <p:spPr>
          <a:xfrm>
            <a:off x="3023066" y="4406609"/>
            <a:ext cx="1807500" cy="362100"/>
          </a:xfrm>
          <a:prstGeom prst="rect">
            <a:avLst/>
          </a:prstGeom>
          <a:noFill/>
          <a:ln>
            <a:noFill/>
          </a:ln>
        </p:spPr>
        <p:txBody>
          <a:bodyPr anchorCtr="0" anchor="t" bIns="82700" lIns="82700" spcFirstLastPara="1" rIns="82700" wrap="square" tIns="82700">
            <a:spAutoFit/>
          </a:bodyPr>
          <a:lstStyle/>
          <a:p>
            <a:pPr indent="0" lvl="0" marL="0" rtl="0" algn="l">
              <a:spcBef>
                <a:spcPts val="0"/>
              </a:spcBef>
              <a:spcAft>
                <a:spcPts val="0"/>
              </a:spcAft>
              <a:buNone/>
            </a:pPr>
            <a:r>
              <a:rPr lang="en" sz="1266">
                <a:solidFill>
                  <a:schemeClr val="dk1"/>
                </a:solidFill>
                <a:latin typeface="Share Tech"/>
                <a:ea typeface="Share Tech"/>
                <a:cs typeface="Share Tech"/>
                <a:sym typeface="Share Tech"/>
              </a:rPr>
              <a:t>View Here:</a:t>
            </a:r>
            <a:endParaRPr sz="1266">
              <a:solidFill>
                <a:schemeClr val="dk1"/>
              </a:solidFill>
              <a:latin typeface="Share Tech"/>
              <a:ea typeface="Share Tech"/>
              <a:cs typeface="Share Tech"/>
              <a:sym typeface="Share Tech"/>
            </a:endParaRPr>
          </a:p>
        </p:txBody>
      </p:sp>
      <p:sp>
        <p:nvSpPr>
          <p:cNvPr id="262" name="Google Shape;262;p18"/>
          <p:cNvSpPr txBox="1"/>
          <p:nvPr/>
        </p:nvSpPr>
        <p:spPr>
          <a:xfrm>
            <a:off x="2894075" y="121250"/>
            <a:ext cx="3258000" cy="13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ven Pro"/>
                <a:ea typeface="Maven Pro"/>
                <a:cs typeface="Maven Pro"/>
                <a:sym typeface="Maven Pro"/>
              </a:rPr>
              <a:t>Note: Popups for individual data points are included </a:t>
            </a:r>
            <a:endParaRPr>
              <a:solidFill>
                <a:schemeClr val="dk1"/>
              </a:solidFill>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9"/>
          <p:cNvSpPr txBox="1"/>
          <p:nvPr>
            <p:ph type="title"/>
          </p:nvPr>
        </p:nvSpPr>
        <p:spPr>
          <a:xfrm>
            <a:off x="6056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a:t>
            </a:r>
            <a:endParaRPr>
              <a:solidFill>
                <a:schemeClr val="accent2"/>
              </a:solidFill>
            </a:endParaRPr>
          </a:p>
        </p:txBody>
      </p:sp>
      <p:pic>
        <p:nvPicPr>
          <p:cNvPr id="268" name="Google Shape;268;p19" title="Screenshot 2026-02-07 at 4.02.12 PM.png"/>
          <p:cNvPicPr preferRelativeResize="0"/>
          <p:nvPr/>
        </p:nvPicPr>
        <p:blipFill rotWithShape="1">
          <a:blip r:embed="rId3">
            <a:alphaModFix/>
          </a:blip>
          <a:srcRect b="49" l="0" r="0" t="39"/>
          <a:stretch/>
        </p:blipFill>
        <p:spPr>
          <a:xfrm>
            <a:off x="1278187" y="504725"/>
            <a:ext cx="3357307" cy="1916355"/>
          </a:xfrm>
          <a:prstGeom prst="rect">
            <a:avLst/>
          </a:prstGeom>
          <a:noFill/>
          <a:ln>
            <a:noFill/>
          </a:ln>
        </p:spPr>
      </p:pic>
      <p:pic>
        <p:nvPicPr>
          <p:cNvPr id="269" name="Google Shape;269;p19" title="Screenshot 2026-02-07 at 3.55.40 PM.png"/>
          <p:cNvPicPr preferRelativeResize="0"/>
          <p:nvPr/>
        </p:nvPicPr>
        <p:blipFill rotWithShape="1">
          <a:blip r:embed="rId4">
            <a:alphaModFix/>
          </a:blip>
          <a:srcRect b="0" l="39" r="49" t="0"/>
          <a:stretch/>
        </p:blipFill>
        <p:spPr>
          <a:xfrm>
            <a:off x="4635492" y="504725"/>
            <a:ext cx="3357307" cy="1916352"/>
          </a:xfrm>
          <a:prstGeom prst="rect">
            <a:avLst/>
          </a:prstGeom>
          <a:noFill/>
          <a:ln>
            <a:noFill/>
          </a:ln>
        </p:spPr>
      </p:pic>
      <p:pic>
        <p:nvPicPr>
          <p:cNvPr id="270" name="Google Shape;270;p19" title="Screenshot 2026-02-07 at 3.57.42 PM.png"/>
          <p:cNvPicPr preferRelativeResize="0"/>
          <p:nvPr/>
        </p:nvPicPr>
        <p:blipFill rotWithShape="1">
          <a:blip r:embed="rId5">
            <a:alphaModFix/>
          </a:blip>
          <a:srcRect b="0" l="39" r="49" t="0"/>
          <a:stretch/>
        </p:blipFill>
        <p:spPr>
          <a:xfrm>
            <a:off x="1278187" y="2424668"/>
            <a:ext cx="3357307" cy="1916352"/>
          </a:xfrm>
          <a:prstGeom prst="rect">
            <a:avLst/>
          </a:prstGeom>
          <a:noFill/>
          <a:ln>
            <a:noFill/>
          </a:ln>
        </p:spPr>
      </p:pic>
      <p:pic>
        <p:nvPicPr>
          <p:cNvPr id="271" name="Google Shape;271;p19" title="Screenshot 2026-02-07 at 3.59.02 PM.png"/>
          <p:cNvPicPr preferRelativeResize="0"/>
          <p:nvPr/>
        </p:nvPicPr>
        <p:blipFill rotWithShape="1">
          <a:blip r:embed="rId6">
            <a:alphaModFix/>
          </a:blip>
          <a:srcRect b="0" l="39" r="49" t="0"/>
          <a:stretch/>
        </p:blipFill>
        <p:spPr>
          <a:xfrm>
            <a:off x="4635492" y="2424668"/>
            <a:ext cx="3357307" cy="1916352"/>
          </a:xfrm>
          <a:prstGeom prst="rect">
            <a:avLst/>
          </a:prstGeom>
          <a:noFill/>
          <a:ln>
            <a:noFill/>
          </a:ln>
        </p:spPr>
      </p:pic>
      <p:sp>
        <p:nvSpPr>
          <p:cNvPr id="272" name="Google Shape;272;p19"/>
          <p:cNvSpPr txBox="1"/>
          <p:nvPr/>
        </p:nvSpPr>
        <p:spPr>
          <a:xfrm>
            <a:off x="3023075" y="4604000"/>
            <a:ext cx="3000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u="sng">
                <a:solidFill>
                  <a:schemeClr val="dk1"/>
                </a:solidFill>
                <a:highlight>
                  <a:schemeClr val="lt1"/>
                </a:highlight>
                <a:latin typeface="Share Tech"/>
                <a:ea typeface="Share Tech"/>
                <a:cs typeface="Share Tech"/>
                <a:sym typeface="Share Tech"/>
                <a:hlinkClick r:id="rId7">
                  <a:extLst>
                    <a:ext uri="{A12FA001-AC4F-418D-AE19-62706E023703}">
                      <ahyp:hlinkClr val="tx"/>
                    </a:ext>
                  </a:extLst>
                </a:hlinkClick>
              </a:rPr>
              <a:t>https://willyh23.github.io/Datathon-Project-/</a:t>
            </a:r>
            <a:endParaRPr sz="1500">
              <a:solidFill>
                <a:schemeClr val="dk1"/>
              </a:solidFill>
              <a:latin typeface="Share Tech"/>
              <a:ea typeface="Share Tech"/>
              <a:cs typeface="Share Tech"/>
              <a:sym typeface="Share Tech"/>
            </a:endParaRPr>
          </a:p>
        </p:txBody>
      </p:sp>
      <p:pic>
        <p:nvPicPr>
          <p:cNvPr id="273" name="Google Shape;273;p19"/>
          <p:cNvPicPr preferRelativeResize="0"/>
          <p:nvPr/>
        </p:nvPicPr>
        <p:blipFill>
          <a:blip r:embed="rId8">
            <a:alphaModFix/>
          </a:blip>
          <a:stretch>
            <a:fillRect/>
          </a:stretch>
        </p:blipFill>
        <p:spPr>
          <a:xfrm>
            <a:off x="2483576" y="4457199"/>
            <a:ext cx="539500" cy="539500"/>
          </a:xfrm>
          <a:prstGeom prst="rect">
            <a:avLst/>
          </a:prstGeom>
          <a:noFill/>
          <a:ln>
            <a:noFill/>
          </a:ln>
        </p:spPr>
      </p:pic>
      <p:sp>
        <p:nvSpPr>
          <p:cNvPr id="274" name="Google Shape;274;p19"/>
          <p:cNvSpPr txBox="1"/>
          <p:nvPr/>
        </p:nvSpPr>
        <p:spPr>
          <a:xfrm>
            <a:off x="3023066" y="4371309"/>
            <a:ext cx="1807500" cy="362100"/>
          </a:xfrm>
          <a:prstGeom prst="rect">
            <a:avLst/>
          </a:prstGeom>
          <a:noFill/>
          <a:ln>
            <a:noFill/>
          </a:ln>
        </p:spPr>
        <p:txBody>
          <a:bodyPr anchorCtr="0" anchor="t" bIns="82700" lIns="82700" spcFirstLastPara="1" rIns="82700" wrap="square" tIns="82700">
            <a:spAutoFit/>
          </a:bodyPr>
          <a:lstStyle/>
          <a:p>
            <a:pPr indent="0" lvl="0" marL="0" rtl="0" algn="l">
              <a:spcBef>
                <a:spcPts val="0"/>
              </a:spcBef>
              <a:spcAft>
                <a:spcPts val="0"/>
              </a:spcAft>
              <a:buNone/>
            </a:pPr>
            <a:r>
              <a:rPr lang="en" sz="1266">
                <a:solidFill>
                  <a:schemeClr val="dk1"/>
                </a:solidFill>
                <a:latin typeface="Share Tech"/>
                <a:ea typeface="Share Tech"/>
                <a:cs typeface="Share Tech"/>
                <a:sym typeface="Share Tech"/>
              </a:rPr>
              <a:t>View Here:</a:t>
            </a:r>
            <a:endParaRPr sz="1266">
              <a:solidFill>
                <a:schemeClr val="dk1"/>
              </a:solidFill>
              <a:latin typeface="Share Tech"/>
              <a:ea typeface="Share Tech"/>
              <a:cs typeface="Share Tech"/>
              <a:sym typeface="Share Tech"/>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0"/>
          <p:cNvSpPr txBox="1"/>
          <p:nvPr>
            <p:ph type="title"/>
          </p:nvPr>
        </p:nvSpPr>
        <p:spPr>
          <a:xfrm>
            <a:off x="631300" y="25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Demo Video</a:t>
            </a:r>
            <a:endParaRPr>
              <a:solidFill>
                <a:schemeClr val="accent2"/>
              </a:solidFill>
            </a:endParaRPr>
          </a:p>
        </p:txBody>
      </p:sp>
      <p:pic>
        <p:nvPicPr>
          <p:cNvPr id="280" name="Google Shape;280;p20" title="2025 Dubstech Datathon Team thinker Demo Video">
            <a:hlinkClick r:id="rId3"/>
          </p:cNvPr>
          <p:cNvPicPr preferRelativeResize="0"/>
          <p:nvPr/>
        </p:nvPicPr>
        <p:blipFill>
          <a:blip r:embed="rId4">
            <a:alphaModFix/>
          </a:blip>
          <a:stretch>
            <a:fillRect/>
          </a:stretch>
        </p:blipFill>
        <p:spPr>
          <a:xfrm>
            <a:off x="1058612" y="825838"/>
            <a:ext cx="7026775" cy="395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Infographics by Slidesgo">
  <a:themeElements>
    <a:clrScheme name="Simple Light">
      <a:dk1>
        <a:srgbClr val="FFFFFF"/>
      </a:dk1>
      <a:lt1>
        <a:srgbClr val="002845"/>
      </a:lt1>
      <a:dk2>
        <a:srgbClr val="1A5E8F"/>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